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3" r:id="rId3"/>
    <p:sldId id="384" r:id="rId4"/>
    <p:sldId id="417" r:id="rId5"/>
    <p:sldId id="418" r:id="rId6"/>
    <p:sldId id="420" r:id="rId7"/>
    <p:sldId id="421" r:id="rId8"/>
    <p:sldId id="374" r:id="rId9"/>
    <p:sldId id="419" r:id="rId10"/>
    <p:sldId id="400" r:id="rId11"/>
    <p:sldId id="401" r:id="rId12"/>
    <p:sldId id="402" r:id="rId13"/>
    <p:sldId id="385" r:id="rId14"/>
    <p:sldId id="413" r:id="rId15"/>
    <p:sldId id="422" r:id="rId16"/>
    <p:sldId id="411" r:id="rId17"/>
    <p:sldId id="412" r:id="rId18"/>
    <p:sldId id="414" r:id="rId19"/>
    <p:sldId id="4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808285"/>
    <a:srgbClr val="0060A8"/>
    <a:srgbClr val="FF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9891" autoAdjust="0"/>
  </p:normalViewPr>
  <p:slideViewPr>
    <p:cSldViewPr>
      <p:cViewPr varScale="1">
        <p:scale>
          <a:sx n="104" d="100"/>
          <a:sy n="104" d="100"/>
        </p:scale>
        <p:origin x="-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259" y="-7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32B-1442-4F8C-A160-0D5EB57A24C0}" type="datetimeFigureOut">
              <a:rPr lang="en-AU" smtClean="0"/>
              <a:pPr/>
              <a:t>15/10/14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6F71-1FE9-4811-833E-31A9A4F69AB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18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4820-F59C-490B-A624-3CEFDFE2581B}" type="datetimeFigureOut">
              <a:rPr lang="en-AU" smtClean="0"/>
              <a:pPr/>
              <a:t>15/10/14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FE650-C70C-4B1D-9166-83BB0085451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79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33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Involved in 19 publications (as of 25 Sept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4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Since 2005 the cumulative installed capacity of wind energy within the EU has almost doubled (from 40 GW to 74 GW).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88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53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00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080" y="4941169"/>
            <a:ext cx="7772400" cy="720080"/>
          </a:xfrm>
        </p:spPr>
        <p:txBody>
          <a:bodyPr>
            <a:normAutofit/>
          </a:bodyPr>
          <a:lstStyle>
            <a:lvl1pPr algn="r">
              <a:defRPr sz="3400">
                <a:solidFill>
                  <a:srgbClr val="0060A8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232" y="4534272"/>
            <a:ext cx="6400800" cy="40689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808285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smtClean="0"/>
              <a:t>Click to edit Master title style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pus-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FECB-488C-4862-A863-69DB259C81C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48251"/>
            <a:ext cx="2895600" cy="365125"/>
          </a:xfrm>
        </p:spPr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noProof="0" smtClean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AU" noProof="0" smtClean="0"/>
              <a:t>University of Adelaide</a:t>
            </a:r>
            <a:endParaRPr lang="en-A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808285"/>
                </a:solidFill>
                <a:latin typeface="Georgia" pitchFamily="18" charset="0"/>
              </a:defRPr>
            </a:lvl1pPr>
          </a:lstStyle>
          <a:p>
            <a:fld id="{95078D05-E1F1-4281-8199-8B61E9D73635}" type="slidenum">
              <a:rPr lang="en-AU" noProof="0" smtClean="0"/>
              <a:pPr/>
              <a:t>‹#›</a:t>
            </a:fld>
            <a:endParaRPr lang="en-A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0A8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adelaide.edu.au/~optlog" TargetMode="External"/><Relationship Id="rId3" Type="http://schemas.openxmlformats.org/officeDocument/2006/relationships/hyperlink" Target="http://cs.adelaide.edu.au/~mark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adelaide.edu.au/~optlog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73325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Optimising the Layout of 1000 Turbines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4534272"/>
            <a:ext cx="2412032" cy="64732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Markus Wagner</a:t>
            </a:r>
            <a:endParaRPr lang="en-A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95800"/>
            <a:ext cx="2895600" cy="975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616" y="5142185"/>
            <a:ext cx="2277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kern="3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Optimisation</a:t>
            </a:r>
            <a:r>
              <a:rPr lang="en-US" sz="1600" kern="300" spc="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and Logistics</a:t>
            </a:r>
            <a:endParaRPr lang="en-US" sz="1600" kern="300" spc="4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848600" y="6591300"/>
            <a:ext cx="922338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3572F2-FBA4-4A41-AB03-2922C45C42FE}" type="slidenum">
              <a:rPr lang="en-US" sz="1000">
                <a:solidFill>
                  <a:srgbClr val="002448"/>
                </a:solidFill>
                <a:latin typeface="Univers 67 CondensedBold" charset="0"/>
              </a:rPr>
              <a:pPr eaLnBrk="1" hangingPunct="1"/>
              <a:t>10</a:t>
            </a:fld>
            <a:endParaRPr lang="en-US" sz="1000">
              <a:solidFill>
                <a:srgbClr val="002448"/>
              </a:solidFill>
              <a:latin typeface="Univers 67 CondensedBold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Univers 67 CondensedBold" charset="0"/>
              <a:cs typeface="ＭＳ Ｐゴシック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53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Algorithms</a:t>
            </a:r>
            <a:r>
              <a:rPr lang="en-US">
                <a:latin typeface="Univers 67 CondensedBold" charset="0"/>
                <a:cs typeface="ＭＳ Ｐゴシック" charset="0"/>
              </a:rPr>
              <a:t> - 1. Approach </a:t>
            </a:r>
          </a:p>
          <a:p>
            <a:pPr>
              <a:buFontTx/>
              <a:buNone/>
            </a:pPr>
            <a:r>
              <a:rPr lang="en-US">
                <a:latin typeface="Univers 67 CondensedBold" charset="0"/>
                <a:cs typeface="ＭＳ Ｐゴシック" charset="0"/>
              </a:rPr>
              <a:t>Covariance Matrix Adaptation Evolution Strategy (CMA-ES)</a:t>
            </a:r>
          </a:p>
        </p:txBody>
      </p:sp>
      <p:grpSp>
        <p:nvGrpSpPr>
          <p:cNvPr id="33797" name="Group 41"/>
          <p:cNvGrpSpPr>
            <a:grpSpLocks/>
          </p:cNvGrpSpPr>
          <p:nvPr/>
        </p:nvGrpSpPr>
        <p:grpSpPr bwMode="auto">
          <a:xfrm>
            <a:off x="457200" y="1857375"/>
            <a:ext cx="2819400" cy="990600"/>
            <a:chOff x="838200" y="2438400"/>
            <a:chExt cx="7543800" cy="2971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14657" y="2514600"/>
              <a:ext cx="7314428" cy="2743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38200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38200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38200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38200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751443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751443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1443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751443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668932" y="51816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68932" y="41910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68932" y="33528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668932" y="24384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582172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582172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582172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582172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495415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95415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495415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495415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08655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08655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408655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08655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326145" y="51816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326145" y="41910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326145" y="33528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326145" y="24384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239387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239387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7239387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239387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8152628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8152628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8152628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152628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" name="Equal 42"/>
          <p:cNvSpPr/>
          <p:nvPr/>
        </p:nvSpPr>
        <p:spPr bwMode="auto">
          <a:xfrm>
            <a:off x="3886200" y="2085975"/>
            <a:ext cx="1371600" cy="609600"/>
          </a:xfrm>
          <a:prstGeom prst="mathEqual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096000" y="2438400"/>
            <a:ext cx="2286000" cy="1743075"/>
            <a:chOff x="304800" y="4505960"/>
            <a:chExt cx="2819400" cy="2123440"/>
          </a:xfrm>
        </p:grpSpPr>
        <p:pic>
          <p:nvPicPr>
            <p:cNvPr id="33920" name="Picture 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505960"/>
              <a:ext cx="2133600" cy="147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21" name="Picture 4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696460"/>
              <a:ext cx="2133600" cy="147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22" name="Pictur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925060"/>
              <a:ext cx="2133600" cy="147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23" name="Picture 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153660"/>
              <a:ext cx="2133600" cy="147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0" name="Rectangle 53"/>
          <p:cNvSpPr>
            <a:spLocks noChangeArrowheads="1"/>
          </p:cNvSpPr>
          <p:nvPr/>
        </p:nvSpPr>
        <p:spPr bwMode="auto">
          <a:xfrm>
            <a:off x="5486400" y="1857375"/>
            <a:ext cx="3581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X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=0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0      </a:t>
            </a:r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=200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=350</a:t>
            </a:r>
          </a:p>
        </p:txBody>
      </p:sp>
      <p:cxnSp>
        <p:nvCxnSpPr>
          <p:cNvPr id="33801" name="Straight Connector 60"/>
          <p:cNvCxnSpPr>
            <a:cxnSpLocks noChangeShapeType="1"/>
          </p:cNvCxnSpPr>
          <p:nvPr/>
        </p:nvCxnSpPr>
        <p:spPr bwMode="auto">
          <a:xfrm rot="5400000">
            <a:off x="6096001" y="2085975"/>
            <a:ext cx="457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Connector 61"/>
          <p:cNvCxnSpPr>
            <a:cxnSpLocks noChangeShapeType="1"/>
          </p:cNvCxnSpPr>
          <p:nvPr/>
        </p:nvCxnSpPr>
        <p:spPr bwMode="auto">
          <a:xfrm rot="5400000">
            <a:off x="6781007" y="2085181"/>
            <a:ext cx="4572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Connector 62"/>
          <p:cNvCxnSpPr>
            <a:cxnSpLocks noChangeShapeType="1"/>
          </p:cNvCxnSpPr>
          <p:nvPr/>
        </p:nvCxnSpPr>
        <p:spPr bwMode="auto">
          <a:xfrm rot="5400000">
            <a:off x="7771607" y="2085181"/>
            <a:ext cx="4572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2098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57200" y="4524375"/>
            <a:ext cx="2819400" cy="914400"/>
            <a:chOff x="457200" y="4343400"/>
            <a:chExt cx="2819400" cy="914400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85775" y="4343400"/>
              <a:ext cx="2733675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457200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457200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57200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23875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798513" y="50292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904875" y="4724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685800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798513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066800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2096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141413" y="4572000"/>
              <a:ext cx="84137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1413" y="4343400"/>
              <a:ext cx="84137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447800" y="5105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514475" y="48768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590675" y="4419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514475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038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2362200" y="50292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824038" y="4724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971675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2165350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2165350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165350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2428875" y="4800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2508250" y="5181600"/>
              <a:ext cx="84138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26574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2581275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2508250" y="4343400"/>
              <a:ext cx="84138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2849563" y="50292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30384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3038475" y="44958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2849563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3190875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31908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3190875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3124200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3" name="Down Arrow 102"/>
          <p:cNvSpPr>
            <a:spLocks noChangeArrowheads="1"/>
          </p:cNvSpPr>
          <p:nvPr/>
        </p:nvSpPr>
        <p:spPr bwMode="auto">
          <a:xfrm>
            <a:off x="1295400" y="3076575"/>
            <a:ext cx="10668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Box 103"/>
          <p:cNvSpPr txBox="1">
            <a:spLocks noChangeArrowheads="1"/>
          </p:cNvSpPr>
          <p:nvPr/>
        </p:nvSpPr>
        <p:spPr bwMode="auto">
          <a:xfrm>
            <a:off x="400050" y="285908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f(s)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11560" y="5733256"/>
            <a:ext cx="3833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f(s</a:t>
            </a:r>
            <a:r>
              <a:rPr lang="en-US" b="1" baseline="-25000" dirty="0"/>
              <a:t>1</a:t>
            </a:r>
            <a:r>
              <a:rPr lang="en-US" b="1" dirty="0"/>
              <a:t>), f(s</a:t>
            </a:r>
            <a:r>
              <a:rPr lang="en-US" b="1" baseline="-25000" dirty="0"/>
              <a:t>2</a:t>
            </a:r>
            <a:r>
              <a:rPr lang="en-US" b="1" dirty="0"/>
              <a:t>), …, f(s</a:t>
            </a:r>
            <a:r>
              <a:rPr lang="en-US" b="1" baseline="-25000" dirty="0"/>
              <a:t>20</a:t>
            </a:r>
            <a:r>
              <a:rPr lang="en-US" b="1" dirty="0"/>
              <a:t>)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2358008" y="2943225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Sample 20x from multivariate normal distribution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638175" y="4676775"/>
            <a:ext cx="2733675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609600" y="55149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676275" y="52101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676275" y="48291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950913" y="53625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1057275" y="5057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838200" y="49053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1219200" y="55149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1362075" y="5184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1293813" y="4905375"/>
            <a:ext cx="84137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1293813" y="4676775"/>
            <a:ext cx="84137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1600200" y="5438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" name="Oval 122"/>
          <p:cNvSpPr>
            <a:spLocks noChangeArrowheads="1"/>
          </p:cNvSpPr>
          <p:nvPr/>
        </p:nvSpPr>
        <p:spPr bwMode="auto">
          <a:xfrm>
            <a:off x="1666875" y="52101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1743075" y="47529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1976438" y="55149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" name="Oval 126"/>
          <p:cNvSpPr>
            <a:spLocks noChangeArrowheads="1"/>
          </p:cNvSpPr>
          <p:nvPr/>
        </p:nvSpPr>
        <p:spPr bwMode="auto">
          <a:xfrm>
            <a:off x="2514600" y="53625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>
            <a:off x="1976438" y="5057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2317750" y="55149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1" name="Oval 130"/>
          <p:cNvSpPr>
            <a:spLocks noChangeArrowheads="1"/>
          </p:cNvSpPr>
          <p:nvPr/>
        </p:nvSpPr>
        <p:spPr bwMode="auto">
          <a:xfrm>
            <a:off x="2317750" y="5184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" name="Oval 131"/>
          <p:cNvSpPr>
            <a:spLocks noChangeArrowheads="1"/>
          </p:cNvSpPr>
          <p:nvPr/>
        </p:nvSpPr>
        <p:spPr bwMode="auto">
          <a:xfrm>
            <a:off x="2317750" y="49053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2581275" y="51339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2660650" y="5514975"/>
            <a:ext cx="84138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auto">
          <a:xfrm>
            <a:off x="2809875" y="5184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2733675" y="49053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2438400" y="4676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3001963" y="53625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auto">
          <a:xfrm>
            <a:off x="3190875" y="5184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3190875" y="48291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3001963" y="4676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3343275" y="55149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3343275" y="51847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3343275" y="4905375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2" name="Group 145"/>
          <p:cNvGrpSpPr>
            <a:grpSpLocks/>
          </p:cNvGrpSpPr>
          <p:nvPr/>
        </p:nvGrpSpPr>
        <p:grpSpPr bwMode="auto">
          <a:xfrm>
            <a:off x="762000" y="4829175"/>
            <a:ext cx="2819400" cy="914400"/>
            <a:chOff x="457200" y="4343400"/>
            <a:chExt cx="2819400" cy="914400"/>
          </a:xfrm>
        </p:grpSpPr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485775" y="4343400"/>
              <a:ext cx="2733675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457200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" name="Oval 148"/>
            <p:cNvSpPr>
              <a:spLocks noChangeArrowheads="1"/>
            </p:cNvSpPr>
            <p:nvPr/>
          </p:nvSpPr>
          <p:spPr bwMode="auto">
            <a:xfrm>
              <a:off x="457200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457200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523875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798513" y="50292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904875" y="4724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685800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>
              <a:off x="798513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6" name="Oval 155"/>
            <p:cNvSpPr>
              <a:spLocks noChangeArrowheads="1"/>
            </p:cNvSpPr>
            <p:nvPr/>
          </p:nvSpPr>
          <p:spPr bwMode="auto">
            <a:xfrm>
              <a:off x="1066800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12096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1141413" y="4572000"/>
              <a:ext cx="84137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1141413" y="4343400"/>
              <a:ext cx="84137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1447800" y="5105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1514475" y="48768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1590675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" name="Oval 162"/>
            <p:cNvSpPr>
              <a:spLocks noChangeArrowheads="1"/>
            </p:cNvSpPr>
            <p:nvPr/>
          </p:nvSpPr>
          <p:spPr bwMode="auto">
            <a:xfrm>
              <a:off x="1514475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" name="Oval 163"/>
            <p:cNvSpPr>
              <a:spLocks noChangeArrowheads="1"/>
            </p:cNvSpPr>
            <p:nvPr/>
          </p:nvSpPr>
          <p:spPr bwMode="auto">
            <a:xfrm>
              <a:off x="1824038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>
              <a:off x="2362200" y="50292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" name="Oval 165"/>
            <p:cNvSpPr>
              <a:spLocks noChangeArrowheads="1"/>
            </p:cNvSpPr>
            <p:nvPr/>
          </p:nvSpPr>
          <p:spPr bwMode="auto">
            <a:xfrm>
              <a:off x="1824038" y="4724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1971675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>
              <a:off x="2165350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/>
          </p:nvSpPr>
          <p:spPr bwMode="auto">
            <a:xfrm>
              <a:off x="2165350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" name="Oval 169"/>
            <p:cNvSpPr>
              <a:spLocks noChangeArrowheads="1"/>
            </p:cNvSpPr>
            <p:nvPr/>
          </p:nvSpPr>
          <p:spPr bwMode="auto">
            <a:xfrm>
              <a:off x="2165350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>
              <a:off x="2428875" y="4800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>
              <a:off x="2508250" y="5181600"/>
              <a:ext cx="84138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>
              <a:off x="26574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2581275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>
              <a:off x="2508250" y="4343400"/>
              <a:ext cx="84138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auto">
            <a:xfrm>
              <a:off x="2849563" y="50292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>
              <a:off x="30384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>
              <a:off x="2971800" y="44958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2849563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3190875" y="51816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" name="Oval 180"/>
            <p:cNvSpPr>
              <a:spLocks noChangeArrowheads="1"/>
            </p:cNvSpPr>
            <p:nvPr/>
          </p:nvSpPr>
          <p:spPr bwMode="auto">
            <a:xfrm>
              <a:off x="3190875" y="4851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" name="Oval 181"/>
            <p:cNvSpPr>
              <a:spLocks noChangeArrowheads="1"/>
            </p:cNvSpPr>
            <p:nvPr/>
          </p:nvSpPr>
          <p:spPr bwMode="auto">
            <a:xfrm>
              <a:off x="3190875" y="45720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" name="Oval 182"/>
            <p:cNvSpPr>
              <a:spLocks noChangeArrowheads="1"/>
            </p:cNvSpPr>
            <p:nvPr/>
          </p:nvSpPr>
          <p:spPr bwMode="auto">
            <a:xfrm>
              <a:off x="3124200" y="4343400"/>
              <a:ext cx="85725" cy="762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4" name="Right Arrow 183"/>
          <p:cNvSpPr>
            <a:spLocks noChangeArrowheads="1"/>
          </p:cNvSpPr>
          <p:nvPr/>
        </p:nvSpPr>
        <p:spPr bwMode="auto">
          <a:xfrm>
            <a:off x="4114800" y="4876800"/>
            <a:ext cx="1828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sz="2000" b="1">
                <a:solidFill>
                  <a:srgbClr val="FFFFFF"/>
                </a:solidFill>
              </a:rPr>
              <a:t>update</a:t>
            </a:r>
          </a:p>
        </p:txBody>
      </p:sp>
      <p:sp>
        <p:nvSpPr>
          <p:cNvPr id="185" name="Right Arrow 184"/>
          <p:cNvSpPr>
            <a:spLocks noChangeArrowheads="1"/>
          </p:cNvSpPr>
          <p:nvPr/>
        </p:nvSpPr>
        <p:spPr bwMode="auto">
          <a:xfrm rot="-1022859">
            <a:off x="3962400" y="3971925"/>
            <a:ext cx="2139950" cy="838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sz="2000" b="1">
                <a:solidFill>
                  <a:srgbClr val="FFFFFF"/>
                </a:solidFill>
              </a:rPr>
              <a:t>update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1438" y="6273800"/>
            <a:ext cx="7091362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A1502"/>
                </a:solidFill>
                <a:ea typeface="ＭＳ Ｐゴシック" charset="-128"/>
              </a:rPr>
              <a:t>Result: </a:t>
            </a:r>
            <a:r>
              <a:rPr lang="en-US" sz="2800" dirty="0">
                <a:ea typeface="ＭＳ Ｐゴシック" charset="-128"/>
              </a:rPr>
              <a:t>pushed from 10-30 turbines to 1000</a:t>
            </a:r>
          </a:p>
        </p:txBody>
      </p:sp>
    </p:spTree>
    <p:extLst>
      <p:ext uri="{BB962C8B-B14F-4D97-AF65-F5344CB8AC3E}">
        <p14:creationId xmlns:p14="http://schemas.microsoft.com/office/powerpoint/2010/main" val="378053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/>
      <p:bldP spid="106" grpId="0"/>
      <p:bldP spid="109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84" grpId="0" animBg="1"/>
      <p:bldP spid="185" grpId="0" animBg="1"/>
      <p:bldP spid="1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Univers 67 CondensedBold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53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Algorithms</a:t>
            </a:r>
            <a:r>
              <a:rPr lang="en-US">
                <a:latin typeface="Univers 67 CondensedBold" charset="0"/>
                <a:cs typeface="ＭＳ Ｐゴシック" charset="0"/>
              </a:rPr>
              <a:t> - 2. Approach (problem-specific) </a:t>
            </a:r>
          </a:p>
          <a:p>
            <a:pPr>
              <a:buFontTx/>
              <a:buNone/>
            </a:pPr>
            <a:r>
              <a:rPr lang="en-US">
                <a:latin typeface="Univers 67 CondensedBold" charset="0"/>
                <a:cs typeface="ＭＳ Ｐゴシック" charset="0"/>
              </a:rPr>
              <a:t>Turbine Distribution Algorithm</a:t>
            </a:r>
          </a:p>
        </p:txBody>
      </p:sp>
      <p:grpSp>
        <p:nvGrpSpPr>
          <p:cNvPr id="35844" name="Group 41"/>
          <p:cNvGrpSpPr>
            <a:grpSpLocks/>
          </p:cNvGrpSpPr>
          <p:nvPr/>
        </p:nvGrpSpPr>
        <p:grpSpPr bwMode="auto">
          <a:xfrm>
            <a:off x="457200" y="1857375"/>
            <a:ext cx="2819400" cy="990600"/>
            <a:chOff x="838200" y="2438400"/>
            <a:chExt cx="7543800" cy="2971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14657" y="2514600"/>
              <a:ext cx="7314428" cy="2743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38200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38200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38200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38200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751443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751443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1443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751443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668932" y="51816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68932" y="41910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68932" y="33528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668932" y="24384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582172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582172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582172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582172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495415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95415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495415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495415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08655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08655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408655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08655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326145" y="51816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326145" y="41910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326145" y="33528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326145" y="24384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239387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239387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7239387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239387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8152628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8152628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8152628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152628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" name="Equal 42"/>
          <p:cNvSpPr/>
          <p:nvPr/>
        </p:nvSpPr>
        <p:spPr bwMode="auto">
          <a:xfrm>
            <a:off x="3886200" y="2085975"/>
            <a:ext cx="1371600" cy="609600"/>
          </a:xfrm>
          <a:prstGeom prst="mathEqual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6" name="Rectangle 53"/>
          <p:cNvSpPr>
            <a:spLocks noChangeArrowheads="1"/>
          </p:cNvSpPr>
          <p:nvPr/>
        </p:nvSpPr>
        <p:spPr bwMode="auto">
          <a:xfrm>
            <a:off x="5486400" y="2132013"/>
            <a:ext cx="3581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X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=0       Y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=0      X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=200       Y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=350</a:t>
            </a:r>
            <a:endParaRPr lang="en-US" dirty="0"/>
          </a:p>
        </p:txBody>
      </p:sp>
      <p:cxnSp>
        <p:nvCxnSpPr>
          <p:cNvPr id="35847" name="Straight Connector 60"/>
          <p:cNvCxnSpPr>
            <a:cxnSpLocks noChangeShapeType="1"/>
          </p:cNvCxnSpPr>
          <p:nvPr/>
        </p:nvCxnSpPr>
        <p:spPr bwMode="auto">
          <a:xfrm rot="5400000">
            <a:off x="6096001" y="2360612"/>
            <a:ext cx="457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Straight Connector 61"/>
          <p:cNvCxnSpPr>
            <a:cxnSpLocks noChangeShapeType="1"/>
          </p:cNvCxnSpPr>
          <p:nvPr/>
        </p:nvCxnSpPr>
        <p:spPr bwMode="auto">
          <a:xfrm rot="5400000">
            <a:off x="6781007" y="2359819"/>
            <a:ext cx="4572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62"/>
          <p:cNvCxnSpPr>
            <a:cxnSpLocks noChangeShapeType="1"/>
          </p:cNvCxnSpPr>
          <p:nvPr/>
        </p:nvCxnSpPr>
        <p:spPr bwMode="auto">
          <a:xfrm rot="5400000">
            <a:off x="7771607" y="2359819"/>
            <a:ext cx="4572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Down Arrow 102"/>
          <p:cNvSpPr>
            <a:spLocks noChangeArrowheads="1"/>
          </p:cNvSpPr>
          <p:nvPr/>
        </p:nvSpPr>
        <p:spPr bwMode="auto">
          <a:xfrm>
            <a:off x="1295400" y="3076575"/>
            <a:ext cx="10668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TextBox 103"/>
          <p:cNvSpPr txBox="1">
            <a:spLocks noChangeArrowheads="1"/>
          </p:cNvSpPr>
          <p:nvPr/>
        </p:nvSpPr>
        <p:spPr bwMode="auto">
          <a:xfrm>
            <a:off x="400050" y="285908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f(s)</a:t>
            </a:r>
          </a:p>
        </p:txBody>
      </p:sp>
      <p:sp>
        <p:nvSpPr>
          <p:cNvPr id="35852" name="TextBox 105"/>
          <p:cNvSpPr txBox="1">
            <a:spLocks noChangeArrowheads="1"/>
          </p:cNvSpPr>
          <p:nvPr/>
        </p:nvSpPr>
        <p:spPr bwMode="auto">
          <a:xfrm>
            <a:off x="2269232" y="3352800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Move 1 randomly chosen turbine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429000" cy="326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Left-Right Arrow 92"/>
          <p:cNvSpPr>
            <a:spLocks noChangeArrowheads="1"/>
          </p:cNvSpPr>
          <p:nvPr/>
        </p:nvSpPr>
        <p:spPr bwMode="auto">
          <a:xfrm rot="880198">
            <a:off x="4337050" y="3579813"/>
            <a:ext cx="939800" cy="577850"/>
          </a:xfrm>
          <a:prstGeom prst="left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905000" y="4343400"/>
            <a:ext cx="35052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1"/>
              <a:t>V </a:t>
            </a:r>
            <a:br>
              <a:rPr lang="en-US" sz="1800" b="1"/>
            </a:br>
            <a:r>
              <a:rPr lang="en-US" sz="1800" b="1"/>
              <a:t>- direction resulting from k NN</a:t>
            </a:r>
          </a:p>
          <a:p>
            <a:pPr algn="l" eaLnBrk="1" hangingPunct="1"/>
            <a:endParaRPr lang="en-US" sz="1800" b="1"/>
          </a:p>
          <a:p>
            <a:pPr algn="l" eaLnBrk="1" hangingPunct="1"/>
            <a:r>
              <a:rPr lang="en-US" sz="1800" b="1"/>
              <a:t>V</a:t>
            </a:r>
            <a:r>
              <a:rPr lang="ja-JP" altLang="en-US" sz="1800" b="1"/>
              <a:t>’</a:t>
            </a:r>
            <a:endParaRPr lang="en-US" sz="1800" b="1"/>
          </a:p>
          <a:p>
            <a:pPr algn="l" eaLnBrk="1" hangingPunct="1"/>
            <a:r>
              <a:rPr lang="en-US" sz="1800" b="1"/>
              <a:t>- Sampled normal distributed around V</a:t>
            </a:r>
            <a:br>
              <a:rPr lang="en-US" sz="1800" b="1"/>
            </a:br>
            <a:r>
              <a:rPr lang="en-US" sz="1800" b="1"/>
              <a:t>- length is turbine specific (sampled normal distributed)</a:t>
            </a:r>
          </a:p>
        </p:txBody>
      </p:sp>
    </p:spTree>
    <p:extLst>
      <p:ext uri="{BB962C8B-B14F-4D97-AF65-F5344CB8AC3E}">
        <p14:creationId xmlns:p14="http://schemas.microsoft.com/office/powerpoint/2010/main" val="333951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848600" y="6591300"/>
            <a:ext cx="922338" cy="26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02849E-8124-7543-A862-09E40A97EECF}" type="slidenum">
              <a:rPr lang="en-US" sz="1000">
                <a:solidFill>
                  <a:srgbClr val="002448"/>
                </a:solidFill>
                <a:latin typeface="Univers 67 CondensedBold" charset="0"/>
              </a:rPr>
              <a:pPr eaLnBrk="1" hangingPunct="1"/>
              <a:t>12</a:t>
            </a:fld>
            <a:endParaRPr lang="en-US" sz="1000">
              <a:solidFill>
                <a:srgbClr val="002448"/>
              </a:solidFill>
              <a:latin typeface="Univers 67 CondensedBold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Univers 67 CondensedBold" charset="0"/>
              <a:cs typeface="ＭＳ Ｐゴシック" charset="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53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Algorithms</a:t>
            </a:r>
            <a:r>
              <a:rPr lang="en-US">
                <a:latin typeface="Univers 67 CondensedBold" charset="0"/>
                <a:cs typeface="ＭＳ Ｐゴシック" charset="0"/>
              </a:rPr>
              <a:t> - 2. Approach (problem-specific) </a:t>
            </a:r>
          </a:p>
          <a:p>
            <a:pPr>
              <a:buFontTx/>
              <a:buNone/>
            </a:pPr>
            <a:r>
              <a:rPr lang="en-US">
                <a:latin typeface="Univers 67 CondensedBold" charset="0"/>
                <a:cs typeface="ＭＳ Ｐゴシック" charset="0"/>
              </a:rPr>
              <a:t>Turbine Distribution Algorithm</a:t>
            </a:r>
          </a:p>
        </p:txBody>
      </p:sp>
      <p:grpSp>
        <p:nvGrpSpPr>
          <p:cNvPr id="36869" name="Group 41"/>
          <p:cNvGrpSpPr>
            <a:grpSpLocks/>
          </p:cNvGrpSpPr>
          <p:nvPr/>
        </p:nvGrpSpPr>
        <p:grpSpPr bwMode="auto">
          <a:xfrm>
            <a:off x="457200" y="1857375"/>
            <a:ext cx="2819400" cy="990600"/>
            <a:chOff x="838200" y="2438400"/>
            <a:chExt cx="7543800" cy="2971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14657" y="2514600"/>
              <a:ext cx="7314428" cy="2743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38200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38200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38200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38200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751443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751443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1443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751443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668932" y="51816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68932" y="41910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68932" y="33528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668932" y="2438400"/>
              <a:ext cx="225123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582172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582172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582172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582172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495415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95415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495415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495415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08655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08655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408655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08655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326145" y="51816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326145" y="41910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326145" y="33528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326145" y="2438400"/>
              <a:ext cx="225126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239387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239387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7239387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239387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8152628" y="51816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8152628" y="41910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8152628" y="33528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8152628" y="2438400"/>
              <a:ext cx="229372" cy="228600"/>
            </a:xfrm>
            <a:prstGeom prst="ellipse">
              <a:avLst/>
            </a:prstGeom>
            <a:solidFill>
              <a:srgbClr val="CA1502"/>
            </a:solidFill>
            <a:ln w="25400">
              <a:solidFill>
                <a:srgbClr val="CA150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" name="Equal 42"/>
          <p:cNvSpPr/>
          <p:nvPr/>
        </p:nvSpPr>
        <p:spPr bwMode="auto">
          <a:xfrm>
            <a:off x="3886200" y="2085975"/>
            <a:ext cx="1371600" cy="609600"/>
          </a:xfrm>
          <a:prstGeom prst="mathEqual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871" name="Picture 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53"/>
          <p:cNvSpPr>
            <a:spLocks noChangeArrowheads="1"/>
          </p:cNvSpPr>
          <p:nvPr/>
        </p:nvSpPr>
        <p:spPr bwMode="auto">
          <a:xfrm>
            <a:off x="5486400" y="2132013"/>
            <a:ext cx="3581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X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=0       Y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=0      X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=200       Y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=350</a:t>
            </a:r>
            <a:endParaRPr lang="en-US" dirty="0"/>
          </a:p>
        </p:txBody>
      </p:sp>
      <p:cxnSp>
        <p:nvCxnSpPr>
          <p:cNvPr id="36873" name="Straight Connector 60"/>
          <p:cNvCxnSpPr>
            <a:cxnSpLocks noChangeShapeType="1"/>
          </p:cNvCxnSpPr>
          <p:nvPr/>
        </p:nvCxnSpPr>
        <p:spPr bwMode="auto">
          <a:xfrm rot="5400000">
            <a:off x="6096001" y="2360612"/>
            <a:ext cx="457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61"/>
          <p:cNvCxnSpPr>
            <a:cxnSpLocks noChangeShapeType="1"/>
          </p:cNvCxnSpPr>
          <p:nvPr/>
        </p:nvCxnSpPr>
        <p:spPr bwMode="auto">
          <a:xfrm rot="5400000">
            <a:off x="6781007" y="2359819"/>
            <a:ext cx="4572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62"/>
          <p:cNvCxnSpPr>
            <a:cxnSpLocks noChangeShapeType="1"/>
          </p:cNvCxnSpPr>
          <p:nvPr/>
        </p:nvCxnSpPr>
        <p:spPr bwMode="auto">
          <a:xfrm rot="5400000">
            <a:off x="7771607" y="2359819"/>
            <a:ext cx="4572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Down Arrow 102"/>
          <p:cNvSpPr>
            <a:spLocks noChangeArrowheads="1"/>
          </p:cNvSpPr>
          <p:nvPr/>
        </p:nvSpPr>
        <p:spPr bwMode="auto">
          <a:xfrm>
            <a:off x="1295400" y="3076575"/>
            <a:ext cx="10668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TextBox 103"/>
          <p:cNvSpPr txBox="1">
            <a:spLocks noChangeArrowheads="1"/>
          </p:cNvSpPr>
          <p:nvPr/>
        </p:nvSpPr>
        <p:spPr bwMode="auto">
          <a:xfrm>
            <a:off x="400050" y="285908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f(s)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2388" y="5486400"/>
            <a:ext cx="1547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f(s</a:t>
            </a:r>
            <a:r>
              <a:rPr lang="en-US" b="1" baseline="-25000"/>
              <a:t>1</a:t>
            </a:r>
            <a:r>
              <a:rPr lang="en-US" b="1"/>
              <a:t>)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2267744" y="3352800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Move 1 randomly chosen turbine</a:t>
            </a:r>
          </a:p>
        </p:txBody>
      </p:sp>
      <p:sp>
        <p:nvSpPr>
          <p:cNvPr id="184" name="Right Arrow 183"/>
          <p:cNvSpPr>
            <a:spLocks noChangeArrowheads="1"/>
          </p:cNvSpPr>
          <p:nvPr/>
        </p:nvSpPr>
        <p:spPr bwMode="auto">
          <a:xfrm>
            <a:off x="3733800" y="4572000"/>
            <a:ext cx="1828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sz="2000" b="1">
                <a:solidFill>
                  <a:srgbClr val="FFFFFF"/>
                </a:solidFill>
              </a:rPr>
              <a:t>update</a:t>
            </a: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485775" y="4521200"/>
            <a:ext cx="2733675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auto">
          <a:xfrm>
            <a:off x="457200" y="54102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auto">
          <a:xfrm>
            <a:off x="457200" y="50800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" name="Oval 189"/>
          <p:cNvSpPr>
            <a:spLocks noChangeArrowheads="1"/>
          </p:cNvSpPr>
          <p:nvPr/>
        </p:nvSpPr>
        <p:spPr bwMode="auto">
          <a:xfrm>
            <a:off x="457200" y="48006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" name="Oval 190"/>
          <p:cNvSpPr>
            <a:spLocks noChangeArrowheads="1"/>
          </p:cNvSpPr>
          <p:nvPr/>
        </p:nvSpPr>
        <p:spPr bwMode="auto">
          <a:xfrm>
            <a:off x="457200" y="44958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" name="Oval 191"/>
          <p:cNvSpPr>
            <a:spLocks noChangeArrowheads="1"/>
          </p:cNvSpPr>
          <p:nvPr/>
        </p:nvSpPr>
        <p:spPr bwMode="auto">
          <a:xfrm>
            <a:off x="798513" y="54102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3" name="Oval 192"/>
          <p:cNvSpPr>
            <a:spLocks noChangeArrowheads="1"/>
          </p:cNvSpPr>
          <p:nvPr/>
        </p:nvSpPr>
        <p:spPr bwMode="auto">
          <a:xfrm>
            <a:off x="798513" y="50800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" name="Oval 193"/>
          <p:cNvSpPr>
            <a:spLocks noChangeArrowheads="1"/>
          </p:cNvSpPr>
          <p:nvPr/>
        </p:nvSpPr>
        <p:spPr bwMode="auto">
          <a:xfrm>
            <a:off x="798513" y="48006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798513" y="44958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1141413" y="5410200"/>
            <a:ext cx="84137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7" name="Oval 196"/>
          <p:cNvSpPr>
            <a:spLocks noChangeArrowheads="1"/>
          </p:cNvSpPr>
          <p:nvPr/>
        </p:nvSpPr>
        <p:spPr bwMode="auto">
          <a:xfrm>
            <a:off x="1141413" y="5080000"/>
            <a:ext cx="84137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" name="Oval 197"/>
          <p:cNvSpPr>
            <a:spLocks noChangeArrowheads="1"/>
          </p:cNvSpPr>
          <p:nvPr/>
        </p:nvSpPr>
        <p:spPr bwMode="auto">
          <a:xfrm>
            <a:off x="1141413" y="4800600"/>
            <a:ext cx="84137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9" name="Oval 198"/>
          <p:cNvSpPr>
            <a:spLocks noChangeArrowheads="1"/>
          </p:cNvSpPr>
          <p:nvPr/>
        </p:nvSpPr>
        <p:spPr bwMode="auto">
          <a:xfrm>
            <a:off x="1141413" y="4495800"/>
            <a:ext cx="84137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0" name="Oval 199"/>
          <p:cNvSpPr>
            <a:spLocks noChangeArrowheads="1"/>
          </p:cNvSpPr>
          <p:nvPr/>
        </p:nvSpPr>
        <p:spPr bwMode="auto">
          <a:xfrm>
            <a:off x="1482725" y="54102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" name="Oval 200"/>
          <p:cNvSpPr>
            <a:spLocks noChangeArrowheads="1"/>
          </p:cNvSpPr>
          <p:nvPr/>
        </p:nvSpPr>
        <p:spPr bwMode="auto">
          <a:xfrm>
            <a:off x="1482725" y="50800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2" name="Oval 201"/>
          <p:cNvSpPr>
            <a:spLocks noChangeArrowheads="1"/>
          </p:cNvSpPr>
          <p:nvPr/>
        </p:nvSpPr>
        <p:spPr bwMode="auto">
          <a:xfrm>
            <a:off x="1482725" y="48006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3" name="Oval 202"/>
          <p:cNvSpPr>
            <a:spLocks noChangeArrowheads="1"/>
          </p:cNvSpPr>
          <p:nvPr/>
        </p:nvSpPr>
        <p:spPr bwMode="auto">
          <a:xfrm>
            <a:off x="1482725" y="44958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" name="Oval 203"/>
          <p:cNvSpPr>
            <a:spLocks noChangeArrowheads="1"/>
          </p:cNvSpPr>
          <p:nvPr/>
        </p:nvSpPr>
        <p:spPr bwMode="auto">
          <a:xfrm>
            <a:off x="1824038" y="54102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" name="Oval 204"/>
          <p:cNvSpPr>
            <a:spLocks noChangeArrowheads="1"/>
          </p:cNvSpPr>
          <p:nvPr/>
        </p:nvSpPr>
        <p:spPr bwMode="auto">
          <a:xfrm>
            <a:off x="1824038" y="50800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" name="Oval 205"/>
          <p:cNvSpPr>
            <a:spLocks noChangeArrowheads="1"/>
          </p:cNvSpPr>
          <p:nvPr/>
        </p:nvSpPr>
        <p:spPr bwMode="auto">
          <a:xfrm>
            <a:off x="1824038" y="48006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" name="Oval 206"/>
          <p:cNvSpPr>
            <a:spLocks noChangeArrowheads="1"/>
          </p:cNvSpPr>
          <p:nvPr/>
        </p:nvSpPr>
        <p:spPr bwMode="auto">
          <a:xfrm>
            <a:off x="1824038" y="44958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8" name="Oval 207"/>
          <p:cNvSpPr>
            <a:spLocks noChangeArrowheads="1"/>
          </p:cNvSpPr>
          <p:nvPr/>
        </p:nvSpPr>
        <p:spPr bwMode="auto">
          <a:xfrm>
            <a:off x="2165350" y="54102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9" name="Oval 208"/>
          <p:cNvSpPr>
            <a:spLocks noChangeArrowheads="1"/>
          </p:cNvSpPr>
          <p:nvPr/>
        </p:nvSpPr>
        <p:spPr bwMode="auto">
          <a:xfrm>
            <a:off x="2352675" y="49530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0" name="Oval 209"/>
          <p:cNvSpPr>
            <a:spLocks noChangeArrowheads="1"/>
          </p:cNvSpPr>
          <p:nvPr/>
        </p:nvSpPr>
        <p:spPr bwMode="auto">
          <a:xfrm>
            <a:off x="2165350" y="48006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1" name="Oval 210"/>
          <p:cNvSpPr>
            <a:spLocks noChangeArrowheads="1"/>
          </p:cNvSpPr>
          <p:nvPr/>
        </p:nvSpPr>
        <p:spPr bwMode="auto">
          <a:xfrm>
            <a:off x="2165350" y="44958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2" name="Oval 211"/>
          <p:cNvSpPr>
            <a:spLocks noChangeArrowheads="1"/>
          </p:cNvSpPr>
          <p:nvPr/>
        </p:nvSpPr>
        <p:spPr bwMode="auto">
          <a:xfrm>
            <a:off x="2508250" y="5410200"/>
            <a:ext cx="84138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3" name="Oval 212"/>
          <p:cNvSpPr>
            <a:spLocks noChangeArrowheads="1"/>
          </p:cNvSpPr>
          <p:nvPr/>
        </p:nvSpPr>
        <p:spPr bwMode="auto">
          <a:xfrm>
            <a:off x="2508250" y="5080000"/>
            <a:ext cx="84138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4" name="Oval 213"/>
          <p:cNvSpPr>
            <a:spLocks noChangeArrowheads="1"/>
          </p:cNvSpPr>
          <p:nvPr/>
        </p:nvSpPr>
        <p:spPr bwMode="auto">
          <a:xfrm>
            <a:off x="2508250" y="4800600"/>
            <a:ext cx="84138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" name="Oval 214"/>
          <p:cNvSpPr>
            <a:spLocks noChangeArrowheads="1"/>
          </p:cNvSpPr>
          <p:nvPr/>
        </p:nvSpPr>
        <p:spPr bwMode="auto">
          <a:xfrm>
            <a:off x="2508250" y="4495800"/>
            <a:ext cx="84138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6" name="Oval 215"/>
          <p:cNvSpPr>
            <a:spLocks noChangeArrowheads="1"/>
          </p:cNvSpPr>
          <p:nvPr/>
        </p:nvSpPr>
        <p:spPr bwMode="auto">
          <a:xfrm>
            <a:off x="2849563" y="54102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" name="Oval 216"/>
          <p:cNvSpPr>
            <a:spLocks noChangeArrowheads="1"/>
          </p:cNvSpPr>
          <p:nvPr/>
        </p:nvSpPr>
        <p:spPr bwMode="auto">
          <a:xfrm>
            <a:off x="2849563" y="50800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" name="Oval 217"/>
          <p:cNvSpPr>
            <a:spLocks noChangeArrowheads="1"/>
          </p:cNvSpPr>
          <p:nvPr/>
        </p:nvSpPr>
        <p:spPr bwMode="auto">
          <a:xfrm>
            <a:off x="2849563" y="48006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9" name="Oval 218"/>
          <p:cNvSpPr>
            <a:spLocks noChangeArrowheads="1"/>
          </p:cNvSpPr>
          <p:nvPr/>
        </p:nvSpPr>
        <p:spPr bwMode="auto">
          <a:xfrm>
            <a:off x="2849563" y="44958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0" name="Oval 219"/>
          <p:cNvSpPr>
            <a:spLocks noChangeArrowheads="1"/>
          </p:cNvSpPr>
          <p:nvPr/>
        </p:nvSpPr>
        <p:spPr bwMode="auto">
          <a:xfrm>
            <a:off x="3190875" y="54102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1" name="Oval 220"/>
          <p:cNvSpPr>
            <a:spLocks noChangeArrowheads="1"/>
          </p:cNvSpPr>
          <p:nvPr/>
        </p:nvSpPr>
        <p:spPr bwMode="auto">
          <a:xfrm>
            <a:off x="3190875" y="50800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" name="Oval 221"/>
          <p:cNvSpPr>
            <a:spLocks noChangeArrowheads="1"/>
          </p:cNvSpPr>
          <p:nvPr/>
        </p:nvSpPr>
        <p:spPr bwMode="auto">
          <a:xfrm>
            <a:off x="3190875" y="48006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3" name="Oval 222"/>
          <p:cNvSpPr>
            <a:spLocks noChangeArrowheads="1"/>
          </p:cNvSpPr>
          <p:nvPr/>
        </p:nvSpPr>
        <p:spPr bwMode="auto">
          <a:xfrm>
            <a:off x="3190875" y="4495800"/>
            <a:ext cx="85725" cy="76200"/>
          </a:xfrm>
          <a:prstGeom prst="ellipse">
            <a:avLst/>
          </a:prstGeom>
          <a:solidFill>
            <a:srgbClr val="CA1502"/>
          </a:solidFill>
          <a:ln w="25400">
            <a:solidFill>
              <a:srgbClr val="CA150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" name="TextBox 224"/>
          <p:cNvSpPr txBox="1">
            <a:spLocks noChangeArrowheads="1"/>
          </p:cNvSpPr>
          <p:nvPr/>
        </p:nvSpPr>
        <p:spPr bwMode="auto">
          <a:xfrm>
            <a:off x="5867400" y="5029200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Dislocation length </a:t>
            </a:r>
            <a:br>
              <a:rPr lang="en-US" sz="1800" b="1"/>
            </a:br>
            <a:r>
              <a:rPr lang="en-US" sz="1800" b="1"/>
              <a:t>(per turbine) used for exploitation/exploration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76200" y="6273800"/>
            <a:ext cx="5130800" cy="5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CA1502"/>
                </a:solidFill>
              </a:rPr>
              <a:t>Result: </a:t>
            </a:r>
            <a:r>
              <a:rPr lang="en-US" sz="2600" dirty="0"/>
              <a:t>higher quality and speed</a:t>
            </a:r>
          </a:p>
        </p:txBody>
      </p:sp>
    </p:spTree>
    <p:extLst>
      <p:ext uri="{BB962C8B-B14F-4D97-AF65-F5344CB8AC3E}">
        <p14:creationId xmlns:p14="http://schemas.microsoft.com/office/powerpoint/2010/main" val="134047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/>
      <p:bldP spid="106" grpId="0"/>
      <p:bldP spid="184" grpId="0" animBg="1"/>
      <p:bldP spid="225" grpId="0"/>
      <p:bldP spid="2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848600" y="5945321"/>
            <a:ext cx="922338" cy="266700"/>
          </a:xfrm>
          <a:prstGeom prst="rect">
            <a:avLst/>
          </a:prstGeom>
          <a:noFill/>
        </p:spPr>
        <p:txBody>
          <a:bodyPr/>
          <a:lstStyle/>
          <a:p>
            <a:fld id="{B739D9CC-72E3-F148-BA80-D72A393F864B}" type="slidenum">
              <a:rPr lang="en-US"/>
              <a:pPr/>
              <a:t>13</a:t>
            </a:fld>
            <a:endParaRPr lang="en-US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449396"/>
            <a:ext cx="85232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6011996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Can translate </a:t>
            </a:r>
            <a:r>
              <a:rPr lang="en-US" dirty="0" smtClean="0"/>
              <a:t>into millions of additional EUR</a:t>
            </a:r>
            <a:endParaRPr lang="en-US" dirty="0"/>
          </a:p>
        </p:txBody>
      </p:sp>
      <p:sp>
        <p:nvSpPr>
          <p:cNvPr id="20486" name="Line Callout 1 8"/>
          <p:cNvSpPr>
            <a:spLocks/>
          </p:cNvSpPr>
          <p:nvPr/>
        </p:nvSpPr>
        <p:spPr bwMode="auto">
          <a:xfrm>
            <a:off x="7239000" y="677996"/>
            <a:ext cx="1066800" cy="685800"/>
          </a:xfrm>
          <a:prstGeom prst="borderCallout1">
            <a:avLst>
              <a:gd name="adj1" fmla="val 50231"/>
              <a:gd name="adj2" fmla="val 0"/>
              <a:gd name="adj3" fmla="val 307685"/>
              <a:gd name="adj4" fmla="val -16171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Industry Tool</a:t>
            </a:r>
          </a:p>
        </p:txBody>
      </p:sp>
      <p:sp>
        <p:nvSpPr>
          <p:cNvPr id="20487" name="Line Callout 1 9"/>
          <p:cNvSpPr>
            <a:spLocks/>
          </p:cNvSpPr>
          <p:nvPr/>
        </p:nvSpPr>
        <p:spPr bwMode="auto">
          <a:xfrm>
            <a:off x="7620000" y="4030796"/>
            <a:ext cx="1447800" cy="914400"/>
          </a:xfrm>
          <a:prstGeom prst="borderCallout1">
            <a:avLst>
              <a:gd name="adj1" fmla="val -2917"/>
              <a:gd name="adj2" fmla="val 49829"/>
              <a:gd name="adj3" fmla="val -79106"/>
              <a:gd name="adj4" fmla="val 23333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1. Approach (general purpose)</a:t>
            </a:r>
          </a:p>
        </p:txBody>
      </p:sp>
      <p:sp>
        <p:nvSpPr>
          <p:cNvPr id="20488" name="Line Callout 1 10"/>
          <p:cNvSpPr>
            <a:spLocks/>
          </p:cNvSpPr>
          <p:nvPr/>
        </p:nvSpPr>
        <p:spPr bwMode="auto">
          <a:xfrm>
            <a:off x="6934200" y="5021396"/>
            <a:ext cx="1447800" cy="914400"/>
          </a:xfrm>
          <a:prstGeom prst="borderCallout1">
            <a:avLst>
              <a:gd name="adj1" fmla="val -2917"/>
              <a:gd name="adj2" fmla="val 22639"/>
              <a:gd name="adj3" fmla="val -116144"/>
              <a:gd name="adj4" fmla="val 16120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bg1"/>
                </a:solidFill>
              </a:rPr>
              <a:t>2. Approach (problem specific)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7289" y="2255720"/>
            <a:ext cx="3600400" cy="3463106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658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73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84250" y="4019575"/>
            <a:ext cx="479425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876" name="TextBox 8"/>
          <p:cNvSpPr txBox="1">
            <a:spLocks noChangeArrowheads="1"/>
          </p:cNvSpPr>
          <p:nvPr/>
        </p:nvSpPr>
        <p:spPr bwMode="auto">
          <a:xfrm rot="-5400000">
            <a:off x="646556" y="2448129"/>
            <a:ext cx="865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Georgia"/>
                <a:ea typeface="Verdana" charset="0"/>
                <a:cs typeface="Georgia"/>
              </a:rPr>
              <a:t>output</a:t>
            </a:r>
            <a:endParaRPr lang="en-US" dirty="0">
              <a:effectLst/>
              <a:latin typeface="Georgia"/>
              <a:ea typeface="Verdana" charset="0"/>
              <a:cs typeface="Georgia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Single-Objective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324528" y="3933056"/>
            <a:ext cx="954088" cy="1182687"/>
            <a:chOff x="7730058" y="4055541"/>
            <a:chExt cx="954088" cy="1182687"/>
          </a:xfrm>
        </p:grpSpPr>
        <p:sp>
          <p:nvSpPr>
            <p:cNvPr id="49" name="Freeform 48"/>
            <p:cNvSpPr/>
            <p:nvPr/>
          </p:nvSpPr>
          <p:spPr bwMode="auto">
            <a:xfrm>
              <a:off x="7847533" y="4711178"/>
              <a:ext cx="836613" cy="527050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50" name="Picture 2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058" y="4055541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4365104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6070403" y="1268760"/>
            <a:ext cx="2174005" cy="1558925"/>
            <a:chOff x="5177708" y="4113213"/>
            <a:chExt cx="2174005" cy="1558925"/>
          </a:xfrm>
        </p:grpSpPr>
        <p:sp>
          <p:nvSpPr>
            <p:cNvPr id="59" name="Freeform 58"/>
            <p:cNvSpPr/>
            <p:nvPr/>
          </p:nvSpPr>
          <p:spPr bwMode="auto">
            <a:xfrm>
              <a:off x="5327650" y="4760913"/>
              <a:ext cx="2009775" cy="911225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54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708" y="4257675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41132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63" y="43926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75" y="4856163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888" y="471184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6220345" y="2996952"/>
            <a:ext cx="2009775" cy="1558925"/>
            <a:chOff x="5327650" y="4113213"/>
            <a:chExt cx="2009775" cy="155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5327650" y="4760913"/>
              <a:ext cx="2009775" cy="911225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25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893" y="4257675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41132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015" y="4257229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983" y="4796136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941" y="4617269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6220345" y="5013176"/>
            <a:ext cx="2009775" cy="1198885"/>
            <a:chOff x="5327650" y="4473253"/>
            <a:chExt cx="2009775" cy="1198885"/>
          </a:xfrm>
        </p:grpSpPr>
        <p:sp>
          <p:nvSpPr>
            <p:cNvPr id="36" name="Freeform 35"/>
            <p:cNvSpPr/>
            <p:nvPr/>
          </p:nvSpPr>
          <p:spPr bwMode="auto">
            <a:xfrm>
              <a:off x="5327650" y="4760913"/>
              <a:ext cx="2009775" cy="911225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37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29" y="447325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447325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623" y="4506516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983" y="4617269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61" y="4617269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TextBox 81"/>
          <p:cNvSpPr txBox="1"/>
          <p:nvPr/>
        </p:nvSpPr>
        <p:spPr>
          <a:xfrm>
            <a:off x="-1764704" y="3573016"/>
            <a:ext cx="812856" cy="84195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22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73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84250" y="4019575"/>
            <a:ext cx="479425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876" name="TextBox 8"/>
          <p:cNvSpPr txBox="1">
            <a:spLocks noChangeArrowheads="1"/>
          </p:cNvSpPr>
          <p:nvPr/>
        </p:nvSpPr>
        <p:spPr bwMode="auto">
          <a:xfrm rot="-5400000">
            <a:off x="646556" y="2448129"/>
            <a:ext cx="865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Georgia"/>
                <a:ea typeface="Verdana" charset="0"/>
                <a:cs typeface="Georgia"/>
              </a:rPr>
              <a:t>output</a:t>
            </a:r>
            <a:endParaRPr lang="en-US" dirty="0">
              <a:effectLst/>
              <a:latin typeface="Georgia"/>
              <a:ea typeface="Verdana" charset="0"/>
              <a:cs typeface="Georgia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Multi-Objective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324528" y="3933056"/>
            <a:ext cx="954088" cy="1182687"/>
            <a:chOff x="7730058" y="4055541"/>
            <a:chExt cx="954088" cy="1182687"/>
          </a:xfrm>
        </p:grpSpPr>
        <p:sp>
          <p:nvSpPr>
            <p:cNvPr id="49" name="Freeform 48"/>
            <p:cNvSpPr/>
            <p:nvPr/>
          </p:nvSpPr>
          <p:spPr bwMode="auto">
            <a:xfrm>
              <a:off x="7847533" y="4711178"/>
              <a:ext cx="836613" cy="527050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50" name="Picture 2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058" y="4055541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4365104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6070403" y="1268760"/>
            <a:ext cx="2174005" cy="1558925"/>
            <a:chOff x="5177708" y="4113213"/>
            <a:chExt cx="2174005" cy="1558925"/>
          </a:xfrm>
        </p:grpSpPr>
        <p:sp>
          <p:nvSpPr>
            <p:cNvPr id="59" name="Freeform 58"/>
            <p:cNvSpPr/>
            <p:nvPr/>
          </p:nvSpPr>
          <p:spPr bwMode="auto">
            <a:xfrm>
              <a:off x="5327650" y="4760913"/>
              <a:ext cx="2009775" cy="911225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54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708" y="4257675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41132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663" y="43926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75" y="4856163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888" y="471184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6220345" y="2996952"/>
            <a:ext cx="2009775" cy="1558925"/>
            <a:chOff x="5327650" y="4113213"/>
            <a:chExt cx="2009775" cy="155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5327650" y="4760913"/>
              <a:ext cx="2009775" cy="911225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25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893" y="4257675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41132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015" y="4257229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983" y="4796136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941" y="4617269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6220345" y="5013176"/>
            <a:ext cx="2009775" cy="1198885"/>
            <a:chOff x="5327650" y="4473253"/>
            <a:chExt cx="2009775" cy="1198885"/>
          </a:xfrm>
        </p:grpSpPr>
        <p:sp>
          <p:nvSpPr>
            <p:cNvPr id="36" name="Freeform 35"/>
            <p:cNvSpPr/>
            <p:nvPr/>
          </p:nvSpPr>
          <p:spPr bwMode="auto">
            <a:xfrm>
              <a:off x="5327650" y="4760913"/>
              <a:ext cx="2009775" cy="911225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37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529" y="447325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447325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623" y="4506516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983" y="4617269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61" y="4617269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4067944" y="4797152"/>
            <a:ext cx="1506389" cy="1368152"/>
            <a:chOff x="5471666" y="4218484"/>
            <a:chExt cx="1506389" cy="1368152"/>
          </a:xfrm>
        </p:grpSpPr>
        <p:sp>
          <p:nvSpPr>
            <p:cNvPr id="43" name="Freeform 42"/>
            <p:cNvSpPr/>
            <p:nvPr/>
          </p:nvSpPr>
          <p:spPr bwMode="auto">
            <a:xfrm>
              <a:off x="5687689" y="4938564"/>
              <a:ext cx="1224137" cy="648072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44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666" y="4434508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730" y="4218484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005" y="4506516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414" y="4786251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933" y="46974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1861915" y="5013176"/>
            <a:ext cx="1485949" cy="1080120"/>
            <a:chOff x="5641901" y="4434508"/>
            <a:chExt cx="1485949" cy="1080120"/>
          </a:xfrm>
        </p:grpSpPr>
        <p:sp>
          <p:nvSpPr>
            <p:cNvPr id="60" name="Freeform 59"/>
            <p:cNvSpPr/>
            <p:nvPr/>
          </p:nvSpPr>
          <p:spPr bwMode="auto">
            <a:xfrm>
              <a:off x="5831707" y="5010572"/>
              <a:ext cx="1224136" cy="504056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61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01" y="4434508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447325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800" y="4467771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862" y="4742819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933" y="4650532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1331640" y="6301234"/>
            <a:ext cx="6685483" cy="466496"/>
            <a:chOff x="1331640" y="6301234"/>
            <a:chExt cx="6685483" cy="466496"/>
          </a:xfrm>
        </p:grpSpPr>
        <p:cxnSp>
          <p:nvCxnSpPr>
            <p:cNvPr id="66" name="Straight Arrow Connector 5"/>
            <p:cNvCxnSpPr>
              <a:cxnSpLocks noChangeShapeType="1"/>
            </p:cNvCxnSpPr>
            <p:nvPr/>
          </p:nvCxnSpPr>
          <p:spPr bwMode="auto">
            <a:xfrm>
              <a:off x="1331640" y="6301234"/>
              <a:ext cx="6685483" cy="8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" name="TextBox 8"/>
            <p:cNvSpPr txBox="1">
              <a:spLocks noChangeArrowheads="1"/>
            </p:cNvSpPr>
            <p:nvPr/>
          </p:nvSpPr>
          <p:spPr bwMode="auto">
            <a:xfrm>
              <a:off x="6804248" y="6398398"/>
              <a:ext cx="623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Georgia"/>
                  <a:ea typeface="Verdana" charset="0"/>
                  <a:cs typeface="Georgia"/>
                </a:rPr>
                <a:t>area</a:t>
              </a:r>
              <a:endParaRPr lang="en-US" dirty="0">
                <a:effectLst/>
                <a:latin typeface="Georgia"/>
                <a:ea typeface="Verdana" charset="0"/>
                <a:cs typeface="Georgia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699792" y="3284984"/>
            <a:ext cx="1512168" cy="1368152"/>
            <a:chOff x="5471666" y="4218484"/>
            <a:chExt cx="1506389" cy="1368152"/>
          </a:xfrm>
        </p:grpSpPr>
        <p:sp>
          <p:nvSpPr>
            <p:cNvPr id="69" name="Freeform 68"/>
            <p:cNvSpPr/>
            <p:nvPr/>
          </p:nvSpPr>
          <p:spPr bwMode="auto">
            <a:xfrm>
              <a:off x="5687689" y="4938564"/>
              <a:ext cx="1224137" cy="648072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70" name="Picture 2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666" y="4434508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730" y="4218484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005" y="4506516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3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539" y="4685383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3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933" y="46974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Group 74"/>
          <p:cNvGrpSpPr/>
          <p:nvPr/>
        </p:nvGrpSpPr>
        <p:grpSpPr>
          <a:xfrm>
            <a:off x="3851920" y="2132856"/>
            <a:ext cx="1872207" cy="1368152"/>
            <a:chOff x="5471666" y="4218484"/>
            <a:chExt cx="1865052" cy="1368152"/>
          </a:xfrm>
        </p:grpSpPr>
        <p:sp>
          <p:nvSpPr>
            <p:cNvPr id="76" name="Freeform 75"/>
            <p:cNvSpPr/>
            <p:nvPr/>
          </p:nvSpPr>
          <p:spPr bwMode="auto">
            <a:xfrm>
              <a:off x="5687689" y="4938564"/>
              <a:ext cx="1577297" cy="648072"/>
            </a:xfrm>
            <a:custGeom>
              <a:avLst/>
              <a:gdLst>
                <a:gd name="connsiteX0" fmla="*/ 572036 w 739616"/>
                <a:gd name="connsiteY0" fmla="*/ 45768 h 552244"/>
                <a:gd name="connsiteX1" fmla="*/ 526273 w 739616"/>
                <a:gd name="connsiteY1" fmla="*/ 22884 h 552244"/>
                <a:gd name="connsiteX2" fmla="*/ 388984 w 739616"/>
                <a:gd name="connsiteY2" fmla="*/ 0 h 552244"/>
                <a:gd name="connsiteX3" fmla="*/ 183051 w 739616"/>
                <a:gd name="connsiteY3" fmla="*/ 11442 h 552244"/>
                <a:gd name="connsiteX4" fmla="*/ 80085 w 739616"/>
                <a:gd name="connsiteY4" fmla="*/ 68652 h 552244"/>
                <a:gd name="connsiteX5" fmla="*/ 45763 w 739616"/>
                <a:gd name="connsiteY5" fmla="*/ 80094 h 552244"/>
                <a:gd name="connsiteX6" fmla="*/ 22881 w 739616"/>
                <a:gd name="connsiteY6" fmla="*/ 102978 h 552244"/>
                <a:gd name="connsiteX7" fmla="*/ 11440 w 739616"/>
                <a:gd name="connsiteY7" fmla="*/ 171629 h 552244"/>
                <a:gd name="connsiteX8" fmla="*/ 0 w 739616"/>
                <a:gd name="connsiteY8" fmla="*/ 205955 h 552244"/>
                <a:gd name="connsiteX9" fmla="*/ 11440 w 739616"/>
                <a:gd name="connsiteY9" fmla="*/ 251723 h 552244"/>
                <a:gd name="connsiteX10" fmla="*/ 22881 w 739616"/>
                <a:gd name="connsiteY10" fmla="*/ 286048 h 552244"/>
                <a:gd name="connsiteX11" fmla="*/ 137288 w 739616"/>
                <a:gd name="connsiteY11" fmla="*/ 297490 h 552244"/>
                <a:gd name="connsiteX12" fmla="*/ 183051 w 739616"/>
                <a:gd name="connsiteY12" fmla="*/ 354700 h 552244"/>
                <a:gd name="connsiteX13" fmla="*/ 205933 w 739616"/>
                <a:gd name="connsiteY13" fmla="*/ 377584 h 552244"/>
                <a:gd name="connsiteX14" fmla="*/ 251696 w 739616"/>
                <a:gd name="connsiteY14" fmla="*/ 434793 h 552244"/>
                <a:gd name="connsiteX15" fmla="*/ 286018 w 739616"/>
                <a:gd name="connsiteY15" fmla="*/ 446235 h 552244"/>
                <a:gd name="connsiteX16" fmla="*/ 457629 w 739616"/>
                <a:gd name="connsiteY16" fmla="*/ 480561 h 552244"/>
                <a:gd name="connsiteX17" fmla="*/ 560595 w 739616"/>
                <a:gd name="connsiteY17" fmla="*/ 537771 h 552244"/>
                <a:gd name="connsiteX18" fmla="*/ 606358 w 739616"/>
                <a:gd name="connsiteY18" fmla="*/ 469119 h 552244"/>
                <a:gd name="connsiteX19" fmla="*/ 629240 w 739616"/>
                <a:gd name="connsiteY19" fmla="*/ 446235 h 552244"/>
                <a:gd name="connsiteX20" fmla="*/ 652121 w 739616"/>
                <a:gd name="connsiteY20" fmla="*/ 411909 h 552244"/>
                <a:gd name="connsiteX21" fmla="*/ 686443 w 739616"/>
                <a:gd name="connsiteY21" fmla="*/ 400468 h 552244"/>
                <a:gd name="connsiteX22" fmla="*/ 709325 w 739616"/>
                <a:gd name="connsiteY22" fmla="*/ 366142 h 552244"/>
                <a:gd name="connsiteX23" fmla="*/ 709325 w 739616"/>
                <a:gd name="connsiteY23" fmla="*/ 160187 h 552244"/>
                <a:gd name="connsiteX24" fmla="*/ 686443 w 739616"/>
                <a:gd name="connsiteY24" fmla="*/ 137303 h 552244"/>
                <a:gd name="connsiteX25" fmla="*/ 640680 w 739616"/>
                <a:gd name="connsiteY25" fmla="*/ 114420 h 552244"/>
                <a:gd name="connsiteX26" fmla="*/ 606358 w 739616"/>
                <a:gd name="connsiteY26" fmla="*/ 91536 h 552244"/>
                <a:gd name="connsiteX27" fmla="*/ 583477 w 739616"/>
                <a:gd name="connsiteY27" fmla="*/ 57210 h 552244"/>
                <a:gd name="connsiteX28" fmla="*/ 572036 w 739616"/>
                <a:gd name="connsiteY28" fmla="*/ 45768 h 55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9616" h="552244">
                  <a:moveTo>
                    <a:pt x="572036" y="45768"/>
                  </a:moveTo>
                  <a:cubicBezTo>
                    <a:pt x="562502" y="40047"/>
                    <a:pt x="542242" y="28873"/>
                    <a:pt x="526273" y="22884"/>
                  </a:cubicBezTo>
                  <a:cubicBezTo>
                    <a:pt x="488478" y="8709"/>
                    <a:pt x="422208" y="4153"/>
                    <a:pt x="388984" y="0"/>
                  </a:cubicBezTo>
                  <a:cubicBezTo>
                    <a:pt x="320340" y="3814"/>
                    <a:pt x="251491" y="4923"/>
                    <a:pt x="183051" y="11442"/>
                  </a:cubicBezTo>
                  <a:cubicBezTo>
                    <a:pt x="134749" y="16043"/>
                    <a:pt x="131149" y="51629"/>
                    <a:pt x="80085" y="68652"/>
                  </a:cubicBezTo>
                  <a:lnTo>
                    <a:pt x="45763" y="80094"/>
                  </a:lnTo>
                  <a:cubicBezTo>
                    <a:pt x="38136" y="87722"/>
                    <a:pt x="26668" y="92878"/>
                    <a:pt x="22881" y="102978"/>
                  </a:cubicBezTo>
                  <a:cubicBezTo>
                    <a:pt x="14736" y="124700"/>
                    <a:pt x="16472" y="148982"/>
                    <a:pt x="11440" y="171629"/>
                  </a:cubicBezTo>
                  <a:cubicBezTo>
                    <a:pt x="8824" y="183403"/>
                    <a:pt x="3813" y="194513"/>
                    <a:pt x="0" y="205955"/>
                  </a:cubicBezTo>
                  <a:cubicBezTo>
                    <a:pt x="3813" y="221211"/>
                    <a:pt x="7120" y="236603"/>
                    <a:pt x="11440" y="251723"/>
                  </a:cubicBezTo>
                  <a:cubicBezTo>
                    <a:pt x="14753" y="263320"/>
                    <a:pt x="11547" y="281926"/>
                    <a:pt x="22881" y="286048"/>
                  </a:cubicBezTo>
                  <a:cubicBezTo>
                    <a:pt x="58899" y="299147"/>
                    <a:pt x="99152" y="293676"/>
                    <a:pt x="137288" y="297490"/>
                  </a:cubicBezTo>
                  <a:cubicBezTo>
                    <a:pt x="192537" y="352744"/>
                    <a:pt x="125322" y="282530"/>
                    <a:pt x="183051" y="354700"/>
                  </a:cubicBezTo>
                  <a:cubicBezTo>
                    <a:pt x="189789" y="363124"/>
                    <a:pt x="199195" y="369160"/>
                    <a:pt x="205933" y="377584"/>
                  </a:cubicBezTo>
                  <a:cubicBezTo>
                    <a:pt x="220323" y="395573"/>
                    <a:pt x="230446" y="422041"/>
                    <a:pt x="251696" y="434793"/>
                  </a:cubicBezTo>
                  <a:cubicBezTo>
                    <a:pt x="262037" y="440998"/>
                    <a:pt x="274383" y="443062"/>
                    <a:pt x="286018" y="446235"/>
                  </a:cubicBezTo>
                  <a:cubicBezTo>
                    <a:pt x="383109" y="472717"/>
                    <a:pt x="364073" y="467194"/>
                    <a:pt x="457629" y="480561"/>
                  </a:cubicBezTo>
                  <a:cubicBezTo>
                    <a:pt x="536307" y="533019"/>
                    <a:pt x="500184" y="517632"/>
                    <a:pt x="560595" y="537771"/>
                  </a:cubicBezTo>
                  <a:cubicBezTo>
                    <a:pt x="613060" y="485302"/>
                    <a:pt x="550947" y="552244"/>
                    <a:pt x="606358" y="469119"/>
                  </a:cubicBezTo>
                  <a:cubicBezTo>
                    <a:pt x="612341" y="460143"/>
                    <a:pt x="622502" y="454659"/>
                    <a:pt x="629240" y="446235"/>
                  </a:cubicBezTo>
                  <a:cubicBezTo>
                    <a:pt x="637830" y="435497"/>
                    <a:pt x="641384" y="420500"/>
                    <a:pt x="652121" y="411909"/>
                  </a:cubicBezTo>
                  <a:cubicBezTo>
                    <a:pt x="661538" y="404375"/>
                    <a:pt x="675002" y="404282"/>
                    <a:pt x="686443" y="400468"/>
                  </a:cubicBezTo>
                  <a:cubicBezTo>
                    <a:pt x="694070" y="389026"/>
                    <a:pt x="703176" y="378442"/>
                    <a:pt x="709325" y="366142"/>
                  </a:cubicBezTo>
                  <a:cubicBezTo>
                    <a:pt x="739616" y="305553"/>
                    <a:pt x="718134" y="210108"/>
                    <a:pt x="709325" y="160187"/>
                  </a:cubicBezTo>
                  <a:cubicBezTo>
                    <a:pt x="707451" y="149564"/>
                    <a:pt x="695418" y="143287"/>
                    <a:pt x="686443" y="137303"/>
                  </a:cubicBezTo>
                  <a:cubicBezTo>
                    <a:pt x="672253" y="127842"/>
                    <a:pt x="655488" y="122882"/>
                    <a:pt x="640680" y="114420"/>
                  </a:cubicBezTo>
                  <a:cubicBezTo>
                    <a:pt x="628742" y="107597"/>
                    <a:pt x="617799" y="99164"/>
                    <a:pt x="606358" y="91536"/>
                  </a:cubicBezTo>
                  <a:cubicBezTo>
                    <a:pt x="598731" y="80094"/>
                    <a:pt x="592067" y="67948"/>
                    <a:pt x="583477" y="57210"/>
                  </a:cubicBezTo>
                  <a:cubicBezTo>
                    <a:pt x="576739" y="48786"/>
                    <a:pt x="581570" y="51489"/>
                    <a:pt x="572036" y="45768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 algn="ctr">
              <a:solidFill>
                <a:srgbClr val="0CFF1C">
                  <a:alpha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Times" pitchFamily="18" charset="0"/>
              </a:endParaRPr>
            </a:p>
          </p:txBody>
        </p:sp>
        <p:pic>
          <p:nvPicPr>
            <p:cNvPr id="77" name="Picture 2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666" y="4434508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730" y="4218484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668" y="4506516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987" y="4800539"/>
              <a:ext cx="400050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933" y="4697413"/>
              <a:ext cx="4000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TextBox 81"/>
          <p:cNvSpPr txBox="1"/>
          <p:nvPr/>
        </p:nvSpPr>
        <p:spPr>
          <a:xfrm>
            <a:off x="-1764704" y="3573016"/>
            <a:ext cx="812856" cy="84195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3923928" y="2996952"/>
            <a:ext cx="5040560" cy="3218222"/>
            <a:chOff x="3923928" y="2996952"/>
            <a:chExt cx="5040560" cy="3218222"/>
          </a:xfrm>
        </p:grpSpPr>
        <p:sp>
          <p:nvSpPr>
            <p:cNvPr id="83" name="TextBox 82"/>
            <p:cNvSpPr txBox="1"/>
            <p:nvPr/>
          </p:nvSpPr>
          <p:spPr>
            <a:xfrm>
              <a:off x="3923928" y="4725144"/>
              <a:ext cx="4608512" cy="149003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en-AU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28184" y="2996952"/>
              <a:ext cx="2736304" cy="172819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44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2761"/>
            <a:ext cx="7056784" cy="5695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80624">
            <a:off x="6030355" y="3690056"/>
            <a:ext cx="812856" cy="2490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-1764704" y="3573016"/>
            <a:ext cx="812856" cy="841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 rot="2421141">
            <a:off x="5463058" y="3221609"/>
            <a:ext cx="496811" cy="2490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 rot="2421141">
            <a:off x="2226013" y="1688452"/>
            <a:ext cx="3626757" cy="3348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3803328"/>
            <a:ext cx="1922046" cy="2001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70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2761"/>
            <a:ext cx="7056784" cy="5695239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15344916">
            <a:off x="2078089" y="421062"/>
            <a:ext cx="8118431" cy="8675307"/>
          </a:xfrm>
          <a:prstGeom prst="arc">
            <a:avLst>
              <a:gd name="adj1" fmla="val 16933872"/>
              <a:gd name="adj2" fmla="val 20043360"/>
            </a:avLst>
          </a:prstGeom>
          <a:noFill/>
          <a:ln w="254000">
            <a:solidFill>
              <a:schemeClr val="accent2">
                <a:alpha val="18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547664" y="1772816"/>
            <a:ext cx="669674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88640"/>
            <a:ext cx="2373638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717032"/>
            <a:ext cx="2304256" cy="32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</a:t>
            </a:r>
            <a:r>
              <a:rPr lang="en-US" dirty="0"/>
              <a:t>energy is an interesting field with challenging optimization problems</a:t>
            </a:r>
          </a:p>
          <a:p>
            <a:r>
              <a:rPr lang="en-US" dirty="0"/>
              <a:t>Problems are very complex</a:t>
            </a:r>
          </a:p>
          <a:p>
            <a:r>
              <a:rPr lang="en-US" dirty="0"/>
              <a:t>Evolutionary algorithms (our key technology) are well suited for tackling these problems</a:t>
            </a:r>
          </a:p>
          <a:p>
            <a:r>
              <a:rPr lang="en-US" dirty="0"/>
              <a:t>There is a lot of money in this field (grants, government support, industry funding)</a:t>
            </a:r>
          </a:p>
          <a:p>
            <a:r>
              <a:rPr lang="en-US" dirty="0">
                <a:solidFill>
                  <a:srgbClr val="FF0000"/>
                </a:solidFill>
              </a:rPr>
              <a:t>Computer Science/</a:t>
            </a:r>
            <a:r>
              <a:rPr lang="en-US" dirty="0" smtClean="0">
                <a:solidFill>
                  <a:srgbClr val="FF0000"/>
                </a:solidFill>
              </a:rPr>
              <a:t>Mathematics/Physics/… </a:t>
            </a:r>
            <a:r>
              <a:rPr lang="en-US" dirty="0">
                <a:solidFill>
                  <a:srgbClr val="FF0000"/>
                </a:solidFill>
              </a:rPr>
              <a:t>should play a key role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2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Future Work:</a:t>
            </a:r>
          </a:p>
          <a:p>
            <a:r>
              <a:rPr lang="en-US" dirty="0"/>
              <a:t>Improve simulator: </a:t>
            </a:r>
            <a:r>
              <a:rPr lang="en-US" dirty="0" smtClean="0"/>
              <a:t>mixed </a:t>
            </a:r>
            <a:r>
              <a:rPr lang="en-US" dirty="0"/>
              <a:t>wind farms, more complex wake </a:t>
            </a:r>
            <a:r>
              <a:rPr lang="en-US" dirty="0" smtClean="0"/>
              <a:t>models, infeasible areas, …</a:t>
            </a:r>
            <a:endParaRPr lang="en-US" dirty="0"/>
          </a:p>
          <a:p>
            <a:r>
              <a:rPr lang="en-US" dirty="0" smtClean="0"/>
              <a:t>More complex objectives (</a:t>
            </a:r>
            <a:r>
              <a:rPr lang="en-US" dirty="0"/>
              <a:t>cable </a:t>
            </a:r>
            <a:r>
              <a:rPr lang="en-US" dirty="0" smtClean="0"/>
              <a:t>types, …)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Use contact with industry!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21016001">
            <a:off x="6884540" y="5986281"/>
            <a:ext cx="219075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A1502"/>
                </a:solidFill>
                <a:ea typeface="ＭＳ Ｐゴシック" charset="0"/>
                <a:cs typeface="+mn-cs"/>
              </a:rPr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97" y="4797152"/>
            <a:ext cx="6386335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Our </a:t>
            </a:r>
            <a:r>
              <a:rPr lang="en-US" sz="2400" dirty="0"/>
              <a:t>group website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http://cs.adelaide.edu.au/~</a:t>
            </a:r>
            <a:r>
              <a:rPr lang="en-US" sz="2400" dirty="0" smtClean="0">
                <a:hlinkClick r:id="rId2"/>
              </a:rPr>
              <a:t>optlog</a:t>
            </a:r>
            <a:endParaRPr lang="en-US" sz="2400" dirty="0" smtClean="0"/>
          </a:p>
          <a:p>
            <a:pPr>
              <a:buNone/>
            </a:pPr>
            <a:r>
              <a:rPr lang="en-US" sz="2400" dirty="0">
                <a:hlinkClick r:id="rId3"/>
              </a:rPr>
              <a:t>http://cs.adelaide.edu.au/</a:t>
            </a:r>
            <a:r>
              <a:rPr lang="en-US" sz="2400" dirty="0" smtClean="0">
                <a:hlinkClick r:id="rId3"/>
              </a:rPr>
              <a:t>~markus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foundational </a:t>
            </a:r>
            <a:r>
              <a:rPr lang="en-US" sz="2400" dirty="0"/>
              <a:t>and applied research </a:t>
            </a:r>
            <a:br>
              <a:rPr lang="en-US" sz="2400" dirty="0"/>
            </a:br>
            <a:r>
              <a:rPr lang="en-US" sz="2400" dirty="0"/>
              <a:t>(e.g., many-objective </a:t>
            </a:r>
            <a:r>
              <a:rPr lang="en-US" sz="2400" dirty="0" err="1"/>
              <a:t>optimisation</a:t>
            </a:r>
            <a:r>
              <a:rPr lang="en-US" sz="2400" dirty="0"/>
              <a:t>, </a:t>
            </a:r>
            <a:r>
              <a:rPr lang="en-US" sz="2400" dirty="0" smtClean="0"/>
              <a:t>combinatorial)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44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8"/>
          <p:cNvGrpSpPr>
            <a:grpSpLocks/>
          </p:cNvGrpSpPr>
          <p:nvPr/>
        </p:nvGrpSpPr>
        <p:grpSpPr bwMode="auto">
          <a:xfrm>
            <a:off x="5220072" y="620688"/>
            <a:ext cx="4292352" cy="3384376"/>
            <a:chOff x="4419600" y="3314700"/>
            <a:chExt cx="4724400" cy="3543300"/>
          </a:xfrm>
        </p:grpSpPr>
        <p:pic>
          <p:nvPicPr>
            <p:cNvPr id="819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314700"/>
              <a:ext cx="4724400" cy="354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5-Point Star 16"/>
            <p:cNvSpPr/>
            <p:nvPr/>
          </p:nvSpPr>
          <p:spPr bwMode="auto">
            <a:xfrm>
              <a:off x="7011888" y="5690964"/>
              <a:ext cx="455712" cy="403820"/>
            </a:xfrm>
            <a:prstGeom prst="star5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9038"/>
            <a:ext cx="8534400" cy="483076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</a:rPr>
              <a:t>University: </a:t>
            </a:r>
            <a:r>
              <a:rPr lang="en-US" dirty="0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The University of Adelaide</a:t>
            </a: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AU" dirty="0" smtClean="0">
                <a:latin typeface="Univers 67 CondensedBold" charset="0"/>
                <a:cs typeface="ＭＳ Ｐゴシック" charset="0"/>
              </a:rPr>
              <a:t>Oldenburg to </a:t>
            </a:r>
            <a:r>
              <a:rPr lang="en-US" dirty="0">
                <a:latin typeface="Univers 67 CondensedBold" charset="0"/>
                <a:cs typeface="ＭＳ Ｐゴシック" charset="0"/>
              </a:rPr>
              <a:t>Adelaide: ~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21h by plane</a:t>
            </a: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School of Computer Science</a:t>
            </a:r>
          </a:p>
          <a:p>
            <a:pPr>
              <a:buFontTx/>
              <a:buNone/>
            </a:pPr>
            <a:endParaRPr lang="en-US" dirty="0">
              <a:solidFill>
                <a:srgbClr val="CA1502"/>
              </a:solidFill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</a:rPr>
              <a:t>	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8 (associate) professors</a:t>
            </a:r>
            <a:r>
              <a:rPr lang="en-US" dirty="0">
                <a:latin typeface="Univers 67 CondensedBold" charset="0"/>
                <a:cs typeface="ＭＳ Ｐゴシック" charset="0"/>
              </a:rPr>
              <a:t>, 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/>
            </a:r>
            <a:br>
              <a:rPr lang="en-US" dirty="0" smtClean="0">
                <a:latin typeface="Univers 67 CondensedBold" charset="0"/>
                <a:cs typeface="ＭＳ Ｐゴシック" charset="0"/>
              </a:rPr>
            </a:br>
            <a:r>
              <a:rPr lang="en-US" dirty="0" smtClean="0">
                <a:latin typeface="Univers 67 CondensedBold" charset="0"/>
                <a:cs typeface="ＭＳ Ｐゴシック" charset="0"/>
              </a:rPr>
              <a:t>16 (senior</a:t>
            </a:r>
            <a:r>
              <a:rPr lang="en-US" dirty="0">
                <a:latin typeface="Univers 67 CondensedBold" charset="0"/>
                <a:cs typeface="ＭＳ Ｐゴシック" charset="0"/>
              </a:rPr>
              <a:t>) 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lecturers, </a:t>
            </a:r>
            <a:r>
              <a:rPr lang="en-US" dirty="0">
                <a:latin typeface="Univers 67 CondensedBold" charset="0"/>
                <a:cs typeface="ＭＳ Ｐゴシック" charset="0"/>
              </a:rPr>
              <a:t>and </a:t>
            </a:r>
            <a:br>
              <a:rPr lang="en-US" dirty="0">
                <a:latin typeface="Univers 67 CondensedBold" charset="0"/>
                <a:cs typeface="ＭＳ Ｐゴシック" charset="0"/>
              </a:rPr>
            </a:br>
            <a:r>
              <a:rPr lang="en-US" dirty="0" smtClean="0">
                <a:latin typeface="Univers 67 CondensedBold" charset="0"/>
                <a:cs typeface="ＭＳ Ｐゴシック" charset="0"/>
              </a:rPr>
              <a:t>ca. 21 research staff and ~50 </a:t>
            </a:r>
            <a:r>
              <a:rPr lang="en-US" dirty="0" err="1" smtClean="0">
                <a:latin typeface="Univers 67 CondensedBold" charset="0"/>
                <a:cs typeface="ＭＳ Ｐゴシック" charset="0"/>
              </a:rPr>
              <a:t>PhD+MSc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 students</a:t>
            </a: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</a:rPr>
              <a:t>	Topics: Computer Vision, </a:t>
            </a:r>
            <a:r>
              <a:rPr lang="en-US" b="1" dirty="0" err="1" smtClean="0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Optimisation</a:t>
            </a:r>
            <a:r>
              <a:rPr lang="en-US" b="1" dirty="0" smtClean="0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 and Logistics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, </a:t>
            </a:r>
            <a:r>
              <a:rPr lang="en-US" dirty="0">
                <a:latin typeface="Univers 67 CondensedBold" charset="0"/>
                <a:cs typeface="ＭＳ Ｐゴシック" charset="0"/>
              </a:rPr>
              <a:t>Distributed Computing, 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Software </a:t>
            </a:r>
            <a:r>
              <a:rPr lang="en-US" dirty="0">
                <a:latin typeface="Univers 67 CondensedBold" charset="0"/>
                <a:cs typeface="ＭＳ Ｐゴシック" charset="0"/>
              </a:rPr>
              <a:t>Engineering, …</a:t>
            </a: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latin typeface="Univers 67 CondensedBold" charset="0"/>
              <a:cs typeface="ＭＳ Ｐゴシック" charset="0"/>
            </a:endParaRPr>
          </a:p>
          <a:p>
            <a:endParaRPr lang="en-US" dirty="0">
              <a:latin typeface="Univers 67 CondensedBold" charset="0"/>
              <a:cs typeface="ＭＳ Ｐゴシック" charset="0"/>
            </a:endParaRPr>
          </a:p>
          <a:p>
            <a:endParaRPr lang="en-US" dirty="0">
              <a:latin typeface="Univers 67 CondensedBold" charset="0"/>
              <a:cs typeface="ＭＳ Ｐゴシック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Univers 67 CondensedBold" charset="0"/>
              <a:cs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072606">
            <a:off x="2515289" y="1304412"/>
            <a:ext cx="3491123" cy="2565741"/>
            <a:chOff x="7489589" y="791252"/>
            <a:chExt cx="3491123" cy="25657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952280" y="328561"/>
              <a:ext cx="2565741" cy="34911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1396" y="999686"/>
              <a:ext cx="3051100" cy="217935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23528" y="4005064"/>
            <a:ext cx="3676391" cy="2598344"/>
            <a:chOff x="5670097" y="2704574"/>
            <a:chExt cx="4324463" cy="29583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749278">
              <a:off x="6353137" y="2021534"/>
              <a:ext cx="2958384" cy="43244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27090">
              <a:off x="5937321" y="2898643"/>
              <a:ext cx="3810000" cy="255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655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9038"/>
            <a:ext cx="8534400" cy="56689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 </a:t>
            </a:r>
            <a:r>
              <a:rPr lang="en-US" sz="1400" dirty="0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	</a:t>
            </a:r>
            <a:endParaRPr lang="en-US" sz="1400" dirty="0" smtClean="0">
              <a:solidFill>
                <a:srgbClr val="CA1502"/>
              </a:solidFill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CA1502"/>
                </a:solidFill>
                <a:latin typeface="Univers 67 CondensedBold" charset="0"/>
                <a:cs typeface="ＭＳ Ｐゴシック" charset="0"/>
              </a:rPr>
              <a:t>Leader: 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A/Prof. Frank Neumann</a:t>
            </a:r>
          </a:p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  <a:sym typeface="Wingdings" charset="0"/>
              </a:rPr>
              <a:t>	</a:t>
            </a:r>
            <a:r>
              <a:rPr lang="en-US" dirty="0" smtClean="0">
                <a:latin typeface="Univers 67 CondensedBold" charset="0"/>
                <a:cs typeface="ＭＳ Ｐゴシック" charset="0"/>
                <a:sym typeface="Wingdings" charset="0"/>
              </a:rPr>
              <a:t>	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EC </a:t>
            </a:r>
            <a:r>
              <a:rPr lang="en-US" dirty="0">
                <a:latin typeface="Univers 67 CondensedBold" charset="0"/>
                <a:cs typeface="ＭＳ Ｐゴシック" charset="0"/>
              </a:rPr>
              <a:t>theory/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applications</a:t>
            </a:r>
          </a:p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</a:rPr>
              <a:t>		</a:t>
            </a:r>
            <a:r>
              <a:rPr lang="en-US" dirty="0">
                <a:latin typeface="Univers 67 CondensedBold" charset="0"/>
                <a:cs typeface="ＭＳ Ｐゴシック" charset="0"/>
                <a:hlinkClick r:id="rId3"/>
              </a:rPr>
              <a:t>http://cs.adelaide.edu.au/~optlog</a:t>
            </a:r>
            <a:r>
              <a:rPr lang="en-US" dirty="0" smtClean="0">
                <a:latin typeface="Univers 67 CondensedBold" charset="0"/>
                <a:cs typeface="ＭＳ Ｐゴシック" charset="0"/>
                <a:hlinkClick r:id="rId3"/>
              </a:rPr>
              <a:t>/</a:t>
            </a:r>
            <a:endParaRPr lang="en-US" dirty="0" smtClean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Univers 67 CondensedBold" charset="0"/>
                <a:cs typeface="ＭＳ Ｐゴシック" charset="0"/>
              </a:rPr>
              <a:t>Research Areas</a:t>
            </a:r>
          </a:p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</a:rPr>
              <a:t>	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Algorithmic Game Theory</a:t>
            </a: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Univers 67 CondensedBold" charset="0"/>
                <a:cs typeface="ＭＳ Ｐゴシック" charset="0"/>
              </a:rPr>
              <a:t>	Combinatorial </a:t>
            </a:r>
            <a:r>
              <a:rPr lang="en-US" dirty="0" err="1" smtClean="0">
                <a:latin typeface="Univers 67 CondensedBold" charset="0"/>
                <a:cs typeface="ＭＳ Ｐゴシック" charset="0"/>
              </a:rPr>
              <a:t>Optimisation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 and Logistics</a:t>
            </a:r>
          </a:p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</a:rPr>
              <a:t>	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Foundations of Bio-Inspired Computing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Univers 67 CondensedBold" charset="0"/>
                <a:cs typeface="ＭＳ Ｐゴシック" charset="0"/>
              </a:rPr>
              <a:t>	</a:t>
            </a:r>
            <a:r>
              <a:rPr lang="en-US" dirty="0" smtClean="0">
                <a:solidFill>
                  <a:schemeClr val="accent2"/>
                </a:solidFill>
                <a:latin typeface="Univers 67 CondensedBold" charset="0"/>
                <a:cs typeface="ＭＳ Ｐゴシック" charset="0"/>
              </a:rPr>
              <a:t>Renewable Energy (IEEE TF, 2 SI, …)</a:t>
            </a:r>
          </a:p>
          <a:p>
            <a:pPr>
              <a:buFontTx/>
              <a:buNone/>
            </a:pPr>
            <a:r>
              <a:rPr lang="en-US" dirty="0">
                <a:latin typeface="Univers 67 CondensedBold" charset="0"/>
                <a:cs typeface="ＭＳ Ｐゴシック" charset="0"/>
              </a:rPr>
              <a:t>	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Search-based Software Engineering</a:t>
            </a:r>
            <a:br>
              <a:rPr lang="en-US" dirty="0" smtClean="0">
                <a:latin typeface="Univers 67 CondensedBold" charset="0"/>
                <a:cs typeface="ＭＳ Ｐゴシック" charset="0"/>
              </a:rPr>
            </a:br>
            <a:endParaRPr lang="en-US" dirty="0">
              <a:latin typeface="Univers 67 CondensedBold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Univers 67 CondensedBold" charset="0"/>
                <a:cs typeface="ＭＳ Ｐゴシック" charset="0"/>
              </a:rPr>
              <a:t>	</a:t>
            </a:r>
            <a:r>
              <a:rPr lang="en-US" dirty="0" smtClean="0">
                <a:latin typeface="Univers 67 CondensedBold" charset="0"/>
                <a:cs typeface="ＭＳ Ｐゴシック" charset="0"/>
                <a:sym typeface="Wingdings"/>
              </a:rPr>
              <a:t> 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50 publications since 2013, two best paper awards, …</a:t>
            </a:r>
            <a:endParaRPr lang="en-US" dirty="0">
              <a:latin typeface="Univers 67 CondensedBold" charset="0"/>
              <a:cs typeface="ＭＳ Ｐゴシック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nivers 67 CondensedBold" charset="0"/>
                <a:cs typeface="ＭＳ Ｐゴシック" charset="0"/>
              </a:rPr>
              <a:t>Optimisation</a:t>
            </a:r>
            <a:r>
              <a:rPr lang="en-US" dirty="0" smtClean="0">
                <a:latin typeface="Univers 67 CondensedBold" charset="0"/>
                <a:cs typeface="ＭＳ Ｐゴシック" charset="0"/>
              </a:rPr>
              <a:t> and Logistics</a:t>
            </a:r>
            <a:endParaRPr lang="en-US" dirty="0">
              <a:latin typeface="Univers 67 CondensedBold" charset="0"/>
              <a:cs typeface="ＭＳ Ｐゴシック" charset="0"/>
            </a:endParaRP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34343"/>
            <a:ext cx="2362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980" y="2179960"/>
            <a:ext cx="2730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0" y="-229394"/>
            <a:ext cx="9525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50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gained increasing interest</a:t>
            </a:r>
          </a:p>
          <a:p>
            <a:r>
              <a:rPr lang="en-US" dirty="0"/>
              <a:t>Is clean</a:t>
            </a:r>
          </a:p>
          <a:p>
            <a:r>
              <a:rPr lang="en-US" dirty="0" smtClean="0"/>
              <a:t>Contributor to </a:t>
            </a:r>
            <a:r>
              <a:rPr lang="en-US" dirty="0"/>
              <a:t>decrease CO2 emission</a:t>
            </a:r>
          </a:p>
          <a:p>
            <a:r>
              <a:rPr lang="en-US" dirty="0"/>
              <a:t>Is a huge market</a:t>
            </a:r>
          </a:p>
          <a:p>
            <a:r>
              <a:rPr lang="en-US" dirty="0"/>
              <a:t>Large developing effort</a:t>
            </a:r>
          </a:p>
          <a:p>
            <a:r>
              <a:rPr lang="en-US" dirty="0"/>
              <a:t>Has many challenging questions.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9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Major player in renewable energy</a:t>
            </a:r>
          </a:p>
          <a:p>
            <a:r>
              <a:rPr lang="en-US" dirty="0" smtClean="0"/>
              <a:t>In </a:t>
            </a:r>
            <a:r>
              <a:rPr lang="en-US" dirty="0"/>
              <a:t>2009, 39% of all new energy capacity installed in the EU was based on </a:t>
            </a:r>
            <a:r>
              <a:rPr lang="en-US" dirty="0" smtClean="0"/>
              <a:t>wind</a:t>
            </a:r>
            <a:r>
              <a:rPr lang="en-US" dirty="0"/>
              <a:t> </a:t>
            </a:r>
            <a:r>
              <a:rPr lang="en-US" dirty="0" smtClean="0"/>
              <a:t>(2014 total: 117 GW)</a:t>
            </a:r>
            <a:endParaRPr lang="en-US" dirty="0"/>
          </a:p>
          <a:p>
            <a:r>
              <a:rPr lang="en-US" dirty="0" smtClean="0"/>
              <a:t>Roughly 8800 wind turbines in Europe which helped to save 180 Mio tons of CO2 since the beginning of 2009.</a:t>
            </a:r>
          </a:p>
          <a:p>
            <a:r>
              <a:rPr lang="en-US" dirty="0" smtClean="0"/>
              <a:t>Australia: 1.2 GW in 2007 </a:t>
            </a:r>
            <a:r>
              <a:rPr lang="en-US" dirty="0" smtClean="0">
                <a:sym typeface="Wingdings"/>
              </a:rPr>
              <a:t> 3.0+ GW in 2013 (e.g. 420 MW farm opened in 2013 for $1 billion)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“Special Report on Renewable Energy Sources and Climate Change Mitigation</a:t>
            </a:r>
            <a:r>
              <a:rPr lang="en-US" dirty="0" smtClean="0"/>
              <a:t>” (2011)</a:t>
            </a:r>
            <a:endParaRPr lang="en-US" dirty="0"/>
          </a:p>
          <a:p>
            <a:r>
              <a:rPr lang="en-US" dirty="0" smtClean="0"/>
              <a:t>Renewable </a:t>
            </a:r>
            <a:r>
              <a:rPr lang="en-US" dirty="0"/>
              <a:t>energy could make up 77% in 2050</a:t>
            </a:r>
          </a:p>
          <a:p>
            <a:r>
              <a:rPr lang="en-US" dirty="0"/>
              <a:t>Wind energy could be responsible for 20%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8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854968"/>
            <a:ext cx="6792416" cy="50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6136" y="5949280"/>
            <a:ext cx="1685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/>
              <a:t>Source: Wind Power Ninja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50222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39944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Example: Wind Turbine Placement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Joint work with </a:t>
            </a:r>
            <a:r>
              <a:rPr lang="en-US" sz="2000" dirty="0" err="1" smtClean="0"/>
              <a:t>Jareth</a:t>
            </a:r>
            <a:r>
              <a:rPr lang="en-US" sz="2000" dirty="0" smtClean="0"/>
              <a:t> Day (</a:t>
            </a:r>
            <a:r>
              <a:rPr lang="en-US" sz="2000" dirty="0" err="1" smtClean="0"/>
              <a:t>UoA</a:t>
            </a:r>
            <a:r>
              <a:rPr lang="en-US" sz="2000" dirty="0" smtClean="0"/>
              <a:t>), Frank Neumann (</a:t>
            </a:r>
            <a:r>
              <a:rPr lang="en-US" sz="2000" dirty="0" err="1" smtClean="0"/>
              <a:t>UoA</a:t>
            </a:r>
            <a:r>
              <a:rPr lang="en-US" sz="2000" dirty="0" smtClean="0"/>
              <a:t>), </a:t>
            </a:r>
            <a:r>
              <a:rPr lang="en-US" sz="2000" dirty="0" err="1" smtClean="0"/>
              <a:t>Kalyan</a:t>
            </a:r>
            <a:r>
              <a:rPr lang="en-US" sz="2000" dirty="0" smtClean="0"/>
              <a:t> </a:t>
            </a:r>
            <a:r>
              <a:rPr lang="en-US" sz="2000" dirty="0" err="1" smtClean="0"/>
              <a:t>Veeramachaneni</a:t>
            </a:r>
            <a:r>
              <a:rPr lang="en-US" sz="2000" dirty="0" smtClean="0"/>
              <a:t> (MIT), </a:t>
            </a:r>
            <a:r>
              <a:rPr lang="en-US" sz="2000" dirty="0" err="1" smtClean="0"/>
              <a:t>Una</a:t>
            </a:r>
            <a:r>
              <a:rPr lang="en-US" sz="2000" dirty="0" smtClean="0"/>
              <a:t>-May O'Reilly (MIT)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4"/>
                </a:solidFill>
              </a:rPr>
              <a:t>[EWEA, CEC, GECCO, Renewable Energy]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543050" y="2266950"/>
            <a:ext cx="1447800" cy="3009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31457" y="2708920"/>
            <a:ext cx="177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wake model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62000" y="4495800"/>
            <a:ext cx="3009900" cy="1981200"/>
            <a:chOff x="762000" y="4495800"/>
            <a:chExt cx="3009900" cy="198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543050" y="4248150"/>
              <a:ext cx="1447800" cy="3009900"/>
            </a:xfrm>
            <a:prstGeom prst="rect">
              <a:avLst/>
            </a:prstGeom>
          </p:spPr>
        </p:pic>
        <p:sp>
          <p:nvSpPr>
            <p:cNvPr id="26" name="Down Arrow 25"/>
            <p:cNvSpPr/>
            <p:nvPr/>
          </p:nvSpPr>
          <p:spPr>
            <a:xfrm>
              <a:off x="2057400" y="4495800"/>
              <a:ext cx="304800" cy="533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0" y="4953000"/>
            <a:ext cx="4343147" cy="1524000"/>
            <a:chOff x="3810000" y="4953000"/>
            <a:chExt cx="4343147" cy="152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5124450" y="4210050"/>
              <a:ext cx="1524000" cy="3009900"/>
            </a:xfrm>
            <a:prstGeom prst="rect">
              <a:avLst/>
            </a:prstGeom>
          </p:spPr>
        </p:pic>
        <p:sp>
          <p:nvSpPr>
            <p:cNvPr id="27" name="Down Arrow 26"/>
            <p:cNvSpPr/>
            <p:nvPr/>
          </p:nvSpPr>
          <p:spPr>
            <a:xfrm rot="16200000">
              <a:off x="3924300" y="5524500"/>
              <a:ext cx="304800" cy="533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91400" y="59436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391CA"/>
                  </a:solidFill>
                </a:rPr>
                <a:t>+5.2%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32418" y="2768600"/>
            <a:ext cx="264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4391CA"/>
                </a:solidFill>
              </a:rPr>
              <a:t>Woolnorth</a:t>
            </a:r>
            <a:r>
              <a:rPr lang="en-US" dirty="0" smtClean="0">
                <a:solidFill>
                  <a:srgbClr val="4391CA"/>
                </a:solidFill>
              </a:rPr>
              <a:t> wind farm, TAS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287741" y="2526268"/>
            <a:ext cx="710642" cy="2526309"/>
            <a:chOff x="1287741" y="2526268"/>
            <a:chExt cx="710642" cy="2526309"/>
          </a:xfrm>
        </p:grpSpPr>
        <p:grpSp>
          <p:nvGrpSpPr>
            <p:cNvPr id="40" name="Group 39"/>
            <p:cNvGrpSpPr/>
            <p:nvPr/>
          </p:nvGrpSpPr>
          <p:grpSpPr>
            <a:xfrm>
              <a:off x="1287741" y="2526268"/>
              <a:ext cx="710642" cy="2526309"/>
              <a:chOff x="1287741" y="2526268"/>
              <a:chExt cx="710642" cy="2526309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 rot="8898556">
                <a:off x="1287741" y="3719633"/>
                <a:ext cx="710642" cy="1332944"/>
                <a:chOff x="4953000" y="3459282"/>
                <a:chExt cx="710642" cy="1332944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953000" y="4572000"/>
                  <a:ext cx="228600" cy="7620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7301444" flipH="1">
                  <a:off x="4601558" y="3865640"/>
                  <a:ext cx="1100421" cy="287705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8101444">
                  <a:off x="5000076" y="4128660"/>
                  <a:ext cx="1087462" cy="23967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524000" y="2526268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447800" y="3200400"/>
              <a:ext cx="306388" cy="609600"/>
              <a:chOff x="1447800" y="3200400"/>
              <a:chExt cx="306388" cy="609600"/>
            </a:xfrm>
          </p:grpSpPr>
          <p:cxnSp>
            <p:nvCxnSpPr>
              <p:cNvPr id="44" name="Straight Arrow Connector 43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 bwMode="auto">
              <a:xfrm rot="5400000">
                <a:off x="11437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1501118" y="4267200"/>
              <a:ext cx="228600" cy="304800"/>
              <a:chOff x="1600200" y="3200400"/>
              <a:chExt cx="153988" cy="609600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>
            <a:off x="1828800" y="2514600"/>
            <a:ext cx="710642" cy="2526309"/>
            <a:chOff x="1287741" y="2526268"/>
            <a:chExt cx="710642" cy="2526309"/>
          </a:xfrm>
        </p:grpSpPr>
        <p:grpSp>
          <p:nvGrpSpPr>
            <p:cNvPr id="57" name="Group 39"/>
            <p:cNvGrpSpPr/>
            <p:nvPr/>
          </p:nvGrpSpPr>
          <p:grpSpPr>
            <a:xfrm>
              <a:off x="1287741" y="2526268"/>
              <a:ext cx="710642" cy="2526307"/>
              <a:chOff x="1287741" y="2526268"/>
              <a:chExt cx="710642" cy="2526307"/>
            </a:xfrm>
          </p:grpSpPr>
          <p:grpSp>
            <p:nvGrpSpPr>
              <p:cNvPr id="65" name="Group 28"/>
              <p:cNvGrpSpPr>
                <a:grpSpLocks/>
              </p:cNvGrpSpPr>
              <p:nvPr/>
            </p:nvGrpSpPr>
            <p:grpSpPr bwMode="auto">
              <a:xfrm rot="8898556">
                <a:off x="1287741" y="3719631"/>
                <a:ext cx="710642" cy="1332944"/>
                <a:chOff x="4953000" y="3459282"/>
                <a:chExt cx="710642" cy="1332944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953000" y="4572000"/>
                  <a:ext cx="228600" cy="7620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7301444" flipH="1">
                  <a:off x="4601558" y="3865640"/>
                  <a:ext cx="1100421" cy="287705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8101444">
                  <a:off x="5000076" y="4128660"/>
                  <a:ext cx="1087462" cy="23967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524000" y="2526268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grpSp>
          <p:nvGrpSpPr>
            <p:cNvPr id="58" name="Group 48"/>
            <p:cNvGrpSpPr/>
            <p:nvPr/>
          </p:nvGrpSpPr>
          <p:grpSpPr>
            <a:xfrm>
              <a:off x="1447800" y="3200400"/>
              <a:ext cx="306388" cy="609600"/>
              <a:chOff x="1447800" y="3200400"/>
              <a:chExt cx="306388" cy="609600"/>
            </a:xfrm>
          </p:grpSpPr>
          <p:cxnSp>
            <p:nvCxnSpPr>
              <p:cNvPr id="62" name="Straight Arrow Connector 61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 bwMode="auto">
              <a:xfrm rot="5400000">
                <a:off x="11437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49"/>
            <p:cNvGrpSpPr/>
            <p:nvPr/>
          </p:nvGrpSpPr>
          <p:grpSpPr>
            <a:xfrm>
              <a:off x="1500682" y="4267200"/>
              <a:ext cx="228558" cy="304800"/>
              <a:chOff x="1600200" y="3200400"/>
              <a:chExt cx="153988" cy="609600"/>
            </a:xfrm>
          </p:grpSpPr>
          <p:cxnSp>
            <p:nvCxnSpPr>
              <p:cNvPr id="60" name="Straight Arrow Connector 59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>
            <a:off x="2362200" y="1981200"/>
            <a:ext cx="710642" cy="2526309"/>
            <a:chOff x="1287741" y="2526268"/>
            <a:chExt cx="710642" cy="2526309"/>
          </a:xfrm>
        </p:grpSpPr>
        <p:grpSp>
          <p:nvGrpSpPr>
            <p:cNvPr id="71" name="Group 39"/>
            <p:cNvGrpSpPr/>
            <p:nvPr/>
          </p:nvGrpSpPr>
          <p:grpSpPr>
            <a:xfrm>
              <a:off x="1287741" y="2526268"/>
              <a:ext cx="710642" cy="2526307"/>
              <a:chOff x="1287741" y="2526268"/>
              <a:chExt cx="710642" cy="2526307"/>
            </a:xfrm>
          </p:grpSpPr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 rot="8898556">
                <a:off x="1287741" y="3719631"/>
                <a:ext cx="710642" cy="1332944"/>
                <a:chOff x="4953000" y="3459282"/>
                <a:chExt cx="710642" cy="1332944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953000" y="4572000"/>
                  <a:ext cx="228600" cy="7620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7301444" flipH="1">
                  <a:off x="4601558" y="3865640"/>
                  <a:ext cx="1100421" cy="287705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8101444">
                  <a:off x="5000076" y="4128660"/>
                  <a:ext cx="1087462" cy="23967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/>
              <p:cNvSpPr txBox="1"/>
              <p:nvPr/>
            </p:nvSpPr>
            <p:spPr>
              <a:xfrm>
                <a:off x="1524000" y="2526268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grpSp>
          <p:nvGrpSpPr>
            <p:cNvPr id="72" name="Group 48"/>
            <p:cNvGrpSpPr/>
            <p:nvPr/>
          </p:nvGrpSpPr>
          <p:grpSpPr>
            <a:xfrm>
              <a:off x="1447800" y="3200400"/>
              <a:ext cx="306388" cy="609600"/>
              <a:chOff x="1447800" y="3200400"/>
              <a:chExt cx="306388" cy="6096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 bwMode="auto">
              <a:xfrm rot="5400000">
                <a:off x="11437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49"/>
            <p:cNvGrpSpPr/>
            <p:nvPr/>
          </p:nvGrpSpPr>
          <p:grpSpPr>
            <a:xfrm>
              <a:off x="1500682" y="4267200"/>
              <a:ext cx="228558" cy="304800"/>
              <a:chOff x="1600200" y="3200400"/>
              <a:chExt cx="153988" cy="609600"/>
            </a:xfrm>
          </p:grpSpPr>
          <p:cxnSp>
            <p:nvCxnSpPr>
              <p:cNvPr id="74" name="Straight Arrow Connector 73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2362200" y="2514600"/>
            <a:ext cx="710642" cy="2526309"/>
            <a:chOff x="1287741" y="2526268"/>
            <a:chExt cx="710642" cy="2526309"/>
          </a:xfrm>
        </p:grpSpPr>
        <p:grpSp>
          <p:nvGrpSpPr>
            <p:cNvPr id="85" name="Group 39"/>
            <p:cNvGrpSpPr/>
            <p:nvPr/>
          </p:nvGrpSpPr>
          <p:grpSpPr>
            <a:xfrm>
              <a:off x="1287741" y="2526268"/>
              <a:ext cx="710642" cy="2526307"/>
              <a:chOff x="1287741" y="2526268"/>
              <a:chExt cx="710642" cy="2526307"/>
            </a:xfrm>
          </p:grpSpPr>
          <p:grpSp>
            <p:nvGrpSpPr>
              <p:cNvPr id="93" name="Group 28"/>
              <p:cNvGrpSpPr>
                <a:grpSpLocks/>
              </p:cNvGrpSpPr>
              <p:nvPr/>
            </p:nvGrpSpPr>
            <p:grpSpPr bwMode="auto">
              <a:xfrm rot="8898556">
                <a:off x="1287741" y="3719631"/>
                <a:ext cx="710642" cy="1332944"/>
                <a:chOff x="4953000" y="3459282"/>
                <a:chExt cx="710642" cy="1332944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4953000" y="4572000"/>
                  <a:ext cx="228600" cy="7620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7301444" flipH="1">
                  <a:off x="4601558" y="3865640"/>
                  <a:ext cx="1100421" cy="287705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8101444">
                  <a:off x="5000076" y="4128660"/>
                  <a:ext cx="1087462" cy="239670"/>
                </a:xfrm>
                <a:prstGeom prst="line">
                  <a:avLst/>
                </a:prstGeom>
                <a:ln w="476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TextBox 93"/>
              <p:cNvSpPr txBox="1"/>
              <p:nvPr/>
            </p:nvSpPr>
            <p:spPr>
              <a:xfrm>
                <a:off x="1524000" y="2526268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grpSp>
          <p:nvGrpSpPr>
            <p:cNvPr id="86" name="Group 48"/>
            <p:cNvGrpSpPr/>
            <p:nvPr/>
          </p:nvGrpSpPr>
          <p:grpSpPr>
            <a:xfrm>
              <a:off x="1447800" y="3200400"/>
              <a:ext cx="306388" cy="609600"/>
              <a:chOff x="1447800" y="3200400"/>
              <a:chExt cx="306388" cy="609600"/>
            </a:xfrm>
          </p:grpSpPr>
          <p:cxnSp>
            <p:nvCxnSpPr>
              <p:cNvPr id="90" name="Straight Arrow Connector 89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 bwMode="auto">
              <a:xfrm rot="5400000">
                <a:off x="11437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444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49"/>
            <p:cNvGrpSpPr/>
            <p:nvPr/>
          </p:nvGrpSpPr>
          <p:grpSpPr>
            <a:xfrm>
              <a:off x="1500682" y="4267200"/>
              <a:ext cx="228558" cy="304800"/>
              <a:chOff x="1600200" y="3200400"/>
              <a:chExt cx="153988" cy="609600"/>
            </a:xfrm>
          </p:grpSpPr>
          <p:cxnSp>
            <p:nvCxnSpPr>
              <p:cNvPr id="88" name="Straight Arrow Connector 87"/>
              <p:cNvCxnSpPr/>
              <p:nvPr/>
            </p:nvCxnSpPr>
            <p:spPr bwMode="auto">
              <a:xfrm rot="5400000">
                <a:off x="14485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 bwMode="auto">
              <a:xfrm rot="5400000">
                <a:off x="1296194" y="3504406"/>
                <a:ext cx="609600" cy="1588"/>
              </a:xfrm>
              <a:prstGeom prst="straightConnector1">
                <a:avLst/>
              </a:prstGeom>
              <a:ln w="317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427984" y="2987660"/>
            <a:ext cx="4247822" cy="978932"/>
            <a:chOff x="4427984" y="2987660"/>
            <a:chExt cx="4247822" cy="978932"/>
          </a:xfrm>
        </p:grpSpPr>
        <p:grpSp>
          <p:nvGrpSpPr>
            <p:cNvPr id="2" name="Group 1"/>
            <p:cNvGrpSpPr/>
            <p:nvPr/>
          </p:nvGrpSpPr>
          <p:grpSpPr>
            <a:xfrm>
              <a:off x="4427984" y="3318520"/>
              <a:ext cx="4247822" cy="648072"/>
              <a:chOff x="4427984" y="3318520"/>
              <a:chExt cx="4247822" cy="648072"/>
            </a:xfrm>
          </p:grpSpPr>
          <p:grpSp>
            <p:nvGrpSpPr>
              <p:cNvPr id="8" name="Group 21"/>
              <p:cNvGrpSpPr/>
              <p:nvPr/>
            </p:nvGrpSpPr>
            <p:grpSpPr>
              <a:xfrm>
                <a:off x="4994919" y="3377952"/>
                <a:ext cx="2520945" cy="457200"/>
                <a:chOff x="3659187" y="3429000"/>
                <a:chExt cx="2520945" cy="457200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3659187" y="3552834"/>
                  <a:ext cx="2520945" cy="252413"/>
                  <a:chOff x="3659187" y="3552834"/>
                  <a:chExt cx="2520945" cy="252413"/>
                </a:xfrm>
              </p:grpSpPr>
              <p:sp>
                <p:nvSpPr>
                  <p:cNvPr id="1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911600" y="3644900"/>
                    <a:ext cx="32385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59187" y="3644918"/>
                    <a:ext cx="144463" cy="109538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88007" y="3552834"/>
                    <a:ext cx="492125" cy="252413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solidFill>
                      <a:schemeClr val="tx1">
                        <a:alpha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80025" y="3644900"/>
                    <a:ext cx="32385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" name="Cube 10"/>
                <p:cNvSpPr/>
                <p:nvPr/>
              </p:nvSpPr>
              <p:spPr>
                <a:xfrm>
                  <a:off x="4343400" y="3429000"/>
                  <a:ext cx="762000" cy="457200"/>
                </a:xfrm>
                <a:prstGeom prst="cube">
                  <a:avLst/>
                </a:prstGeom>
                <a:solidFill>
                  <a:schemeClr val="tx1"/>
                </a:solidFill>
                <a:effectLst>
                  <a:outerShdw blurRad="46355" dist="35687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4427984" y="3318520"/>
                <a:ext cx="10328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turbine</a:t>
                </a:r>
                <a:br>
                  <a:rPr lang="en-US" dirty="0" smtClean="0"/>
                </a:br>
                <a:r>
                  <a:rPr lang="en-US" dirty="0" smtClean="0"/>
                  <a:t>positions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900961" y="3320261"/>
                <a:ext cx="17748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predicted energy</a:t>
                </a:r>
                <a:br>
                  <a:rPr lang="en-US" dirty="0" smtClean="0"/>
                </a:br>
                <a:r>
                  <a:rPr lang="en-US" dirty="0" smtClean="0"/>
                  <a:t>production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240405" y="2987660"/>
              <a:ext cx="1788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wind distribution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 rot="1680624">
            <a:off x="-2091700" y="2465919"/>
            <a:ext cx="812856" cy="2490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sp>
        <p:nvSpPr>
          <p:cNvPr id="100" name="TextBox 99"/>
          <p:cNvSpPr txBox="1"/>
          <p:nvPr/>
        </p:nvSpPr>
        <p:spPr>
          <a:xfrm>
            <a:off x="5823321" y="3039078"/>
            <a:ext cx="1224136" cy="3081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sp>
        <p:nvSpPr>
          <p:cNvPr id="101" name="TextBox 100"/>
          <p:cNvSpPr txBox="1"/>
          <p:nvPr/>
        </p:nvSpPr>
        <p:spPr>
          <a:xfrm>
            <a:off x="4470110" y="3356992"/>
            <a:ext cx="4104456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AU" dirty="0"/>
          </a:p>
        </p:txBody>
      </p:sp>
      <p:pic>
        <p:nvPicPr>
          <p:cNvPr id="102" name="Picture 1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272184"/>
            <a:ext cx="1497626" cy="11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0" grpId="1" animBg="1"/>
      <p:bldP spid="10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Experimental </a:t>
            </a:r>
            <a:r>
              <a:rPr lang="en-US" dirty="0" smtClean="0"/>
              <a:t>Studies</a:t>
            </a:r>
            <a:endParaRPr lang="en-US" dirty="0"/>
          </a:p>
          <a:p>
            <a:r>
              <a:rPr lang="en-US" dirty="0"/>
              <a:t>Use maximal spacing</a:t>
            </a:r>
          </a:p>
          <a:p>
            <a:r>
              <a:rPr lang="en-US" dirty="0"/>
              <a:t>Include mechanism to deal with boundary constraints</a:t>
            </a:r>
          </a:p>
          <a:p>
            <a:r>
              <a:rPr lang="en-US" dirty="0" smtClean="0"/>
              <a:t>Improve </a:t>
            </a:r>
            <a:r>
              <a:rPr lang="en-US" dirty="0"/>
              <a:t>results of </a:t>
            </a:r>
            <a:r>
              <a:rPr lang="en-US" dirty="0" err="1"/>
              <a:t>Kusiak</a:t>
            </a:r>
            <a:r>
              <a:rPr lang="en-US" dirty="0"/>
              <a:t> and Song</a:t>
            </a:r>
          </a:p>
          <a:p>
            <a:r>
              <a:rPr lang="en-US" dirty="0"/>
              <a:t>What results do we get for large wind farms?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Problem</a:t>
            </a:r>
            <a:endParaRPr lang="en-US" dirty="0"/>
          </a:p>
          <a:p>
            <a:r>
              <a:rPr lang="en-US" dirty="0"/>
              <a:t>Evaluation is very costly for large number of turbines</a:t>
            </a:r>
            <a:br>
              <a:rPr lang="en-US" dirty="0"/>
            </a:br>
            <a:r>
              <a:rPr lang="en-US" dirty="0"/>
              <a:t>(single optimization: two weeks for 1000 turbines)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2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ofA Bonython Template">
  <a:themeElements>
    <a:clrScheme name="Custom UofA">
      <a:dk1>
        <a:sysClr val="windowText" lastClr="000000"/>
      </a:dk1>
      <a:lt1>
        <a:sysClr val="window" lastClr="FFFFFF"/>
      </a:lt1>
      <a:dk2>
        <a:srgbClr val="0F497B"/>
      </a:dk2>
      <a:lt2>
        <a:srgbClr val="EEECE1"/>
      </a:lt2>
      <a:accent1>
        <a:srgbClr val="005A9C"/>
      </a:accent1>
      <a:accent2>
        <a:srgbClr val="ED1C2E"/>
      </a:accent2>
      <a:accent3>
        <a:srgbClr val="B38808"/>
      </a:accent3>
      <a:accent4>
        <a:srgbClr val="4391CA"/>
      </a:accent4>
      <a:accent5>
        <a:srgbClr val="C7DAEA"/>
      </a:accent5>
      <a:accent6>
        <a:srgbClr val="D6B400"/>
      </a:accent6>
      <a:hlink>
        <a:srgbClr val="0070C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16908</TotalTime>
  <Words>599</Words>
  <Application>Microsoft Macintosh PowerPoint</Application>
  <PresentationFormat>On-screen Show (4:3)</PresentationFormat>
  <Paragraphs>133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UofA Bonython Template</vt:lpstr>
      <vt:lpstr>Optimising the Layout of 1000 Turbines</vt:lpstr>
      <vt:lpstr>PowerPoint Presentation</vt:lpstr>
      <vt:lpstr>Optimisation and Logistics</vt:lpstr>
      <vt:lpstr>PowerPoint Presentation</vt:lpstr>
      <vt:lpstr>Renewable Energy</vt:lpstr>
      <vt:lpstr>Wind Energy</vt:lpstr>
      <vt:lpstr>PowerPoint Presentation</vt:lpstr>
      <vt:lpstr>Example: Wind Turbine Placement</vt:lpstr>
      <vt:lpstr>In a nutshell…</vt:lpstr>
      <vt:lpstr>PowerPoint Presentation</vt:lpstr>
      <vt:lpstr>PowerPoint Presentation</vt:lpstr>
      <vt:lpstr>PowerPoint Presentation</vt:lpstr>
      <vt:lpstr>PowerPoint Presentation</vt:lpstr>
      <vt:lpstr>Single-Objective Optimisation</vt:lpstr>
      <vt:lpstr>Multi-Objective Optimisation</vt:lpstr>
      <vt:lpstr>Progression</vt:lpstr>
      <vt:lpstr>Progression</vt:lpstr>
      <vt:lpstr>Take away</vt:lpstr>
      <vt:lpstr>Take away</vt:lpstr>
    </vt:vector>
  </TitlesOfParts>
  <Company>The University of Adelaide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a1633967</dc:creator>
  <cp:lastModifiedBy>Markus Wagner</cp:lastModifiedBy>
  <cp:revision>172</cp:revision>
  <cp:lastPrinted>2014-02-26T06:32:26Z</cp:lastPrinted>
  <dcterms:created xsi:type="dcterms:W3CDTF">2014-10-06T19:37:35Z</dcterms:created>
  <dcterms:modified xsi:type="dcterms:W3CDTF">2014-10-14T23:43:36Z</dcterms:modified>
</cp:coreProperties>
</file>