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3" r:id="rId3"/>
    <p:sldId id="378" r:id="rId4"/>
    <p:sldId id="377" r:id="rId5"/>
    <p:sldId id="376" r:id="rId6"/>
    <p:sldId id="333" r:id="rId7"/>
    <p:sldId id="334" r:id="rId8"/>
    <p:sldId id="335" r:id="rId9"/>
    <p:sldId id="313" r:id="rId10"/>
    <p:sldId id="315" r:id="rId11"/>
    <p:sldId id="316" r:id="rId12"/>
    <p:sldId id="320" r:id="rId13"/>
    <p:sldId id="324" r:id="rId14"/>
    <p:sldId id="326" r:id="rId15"/>
    <p:sldId id="327" r:id="rId16"/>
    <p:sldId id="332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75" r:id="rId44"/>
    <p:sldId id="366" r:id="rId45"/>
    <p:sldId id="367" r:id="rId46"/>
    <p:sldId id="330" r:id="rId47"/>
    <p:sldId id="368" r:id="rId48"/>
    <p:sldId id="369" r:id="rId49"/>
    <p:sldId id="370" r:id="rId50"/>
    <p:sldId id="371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16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D8FB81-6DF2-2A49-824A-DFFF22B95B97}" type="datetime1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2A3AA3-0E38-EA42-8195-2102932CD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A803398-C664-DD4A-B690-DB9218DE0217}" type="datetime1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923859-55C7-4545-9D6F-7C5A244A2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BEFORE THE PRESENTATION: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Make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sure that the </a:t>
            </a:r>
            <a:r>
              <a:rPr lang="en-US" b="1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mediasources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are reachable – write it down on the whiteboard, if necessary (in case this gets figured out in the last minute)</a:t>
            </a: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NOTE: the outreach-accounts do not seem to have internet access. Consequently, the information on the last page (for a quick copy and paste) will not be available.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675FEB-BB45-F146-BE8D-25650B716AD8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E30DB86-3626-DE43-9A95-9AE97D318AA0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841ED8-4752-AC4A-AA3F-3424839D4C16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B2F819-1360-8F44-B55F-EFBE69FCD4C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F09C737-7787-1246-9F3F-036D4DA9758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3D9594-36AD-1C4D-8AE3-CD6CD014E4E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3F2CA0F-A44C-C948-8BEF-70A9F39A873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756C310-D5E3-EF46-8D56-C8C0F159E6A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916D92-5BCD-894B-9637-9979A16BE9C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0FA341-C6B3-C342-BD62-BA50C17F988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6FD2ADA-391B-5D4D-87E7-7DE2A28DBFA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16357F-4A97-4945-A326-A3C6E067E595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E13CEC-025E-894B-9DCB-368BCDFAA81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CFDCC0-FA7D-E444-9D8F-8CD391ED6D0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AD3CC9-D316-804A-B358-FC769EF07E7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03B683-6DCA-574B-BA88-888863B2467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7B9F21-3051-BD47-AEA1-3370A72BA48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1B1EAE-AAFA-5D4D-B409-D29BDF841AB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94C49A7-2375-334C-8C8F-EC138288D994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43F170-62D5-104E-BB99-DDDBD33B19D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E679C94-CB47-0644-9507-59D2D613E0C9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98DCCD-B80F-E24B-89AC-85BCD9F2396C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7BF47CB-10BA-9142-988E-68EE706EA0FE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AE6F71-DF40-1C4B-BEBB-7985AAC128D0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E0FF8B-47BC-A440-9E81-D3E640CE4E2F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887BA7-150A-DE4C-B1C4-1A191F5BEFA3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62D57C-EAC3-7440-BB46-5CF9C76001D9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7F360E-B7DD-4143-B792-B88942E40C46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21A1A2-1342-064A-A8FD-C6CDA20F2B83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EB783FB-E191-B849-8C9D-0EAE7BBC8415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56F5ED9-9FFB-BF4A-89C6-9B69E163D650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56F5ED9-9FFB-BF4A-89C6-9B69E163D650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A8BE39-31B1-CF4D-A347-ED38D39CDB57}" type="slidenum">
              <a:rPr lang="en-US" sz="1200"/>
              <a:pPr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D6001C-8FCD-5A45-BDC5-3CB513ABF09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23B411-2050-2B4D-8F00-5A2DF04C08FE}" type="slidenum">
              <a:rPr lang="en-US" sz="1200"/>
              <a:pPr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C68570-740F-6743-9DDF-87D000AD35D0}" type="slidenum">
              <a:rPr lang="en-US" sz="1200"/>
              <a:pPr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D59B4-78BA-1B43-B5B8-CD172520B6BA}" type="slidenum">
              <a:rPr lang="en-US" sz="1200"/>
              <a:pPr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F6F6E0-84A0-904A-A029-2FF58E6A23A6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DC21858-B00C-3144-9E45-A13D67A7C735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20F0891-012A-1B4B-BCDE-E83501626AFE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E86E220-7E5E-7742-A138-6CAD8971A731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ADC731-4BE6-E54B-BBF3-56A3BB0C2CF3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43832D-9DC7-1D46-B2AF-F8585A6A7347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FF901D0-F857-AA40-9FCC-2A58BE15BEB9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2FB0-833E-0B4D-80A1-E3DE75417EDE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926C-5EE8-D743-8808-CE2E8FC00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2305-435F-3440-8071-4E0891A811BE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9F6C-8527-754A-9396-F80578A6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A971-0E00-1B49-849D-4E68B1C0C54D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153A-55E8-4148-A339-EAAED42F0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7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84D5-32D8-2B45-90ED-1253D601744B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C24B-AEA0-AF43-96C8-6D5779CE9ACE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A4AB-0FA1-384F-B1A7-3102EEA83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2BC3-E8B0-D744-BF70-19B465C564A1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50EC-843E-774C-91C6-EA8B65CE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10CA4B-EE7F-D746-B3A1-1B174BE97D80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8FED-3010-BA43-AB21-A17E2967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C31AEB-CA35-C74E-967F-DA93C84EB008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76CB-F7F3-4442-A225-A6B51E8B4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5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C568-07A5-D145-9085-4BBC9A7591DF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20A6-D527-3347-BF61-B57FD1C8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07D6-DECA-8A45-8C68-7A6C6392529A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BC61-1562-CE45-B3D3-005931E8D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459E-1A87-0549-8E4C-252D54960F3A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4481-2336-4D48-A6A4-5586E5D7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BF47-07C6-2442-9D6A-17D2E655F6B7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2D6C-0301-2349-98B4-35479A07C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E61F-F923-F245-A132-B0172AC5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3931-A15B-034D-93CA-7E800898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7209-E280-5143-888E-C9B6D0B32E08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679C-D774-AE44-9AE5-D54B48B0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BF4CF74-5965-B349-A30C-AEBEA345F4CA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8F7112-FDE7-8C45-AA02-1F79E7DE4A5C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D483-AA17-EA4B-B0D7-C5AF2159F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229B-305A-4E42-A813-246D6D8F8117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A4A3-2E3E-F246-9A0A-822EC4581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01B-1844-7647-BB0F-596ACA6C92D2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9B75-5B19-B945-8E23-E3E4DE3E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AC9E-B90C-4D4E-8A25-A709ACABE238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F503-738E-0242-9785-CF0396BB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D960-F0F2-264F-A211-4C4790C4BA11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B0F9-4A3C-4A40-831A-CC5F32720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DC1ED8E4-2018-1949-8CC6-73C5EEF82878}" type="datetimeFigureOut">
              <a:rPr lang="en-US"/>
              <a:pPr>
                <a:defRPr/>
              </a:pPr>
              <a:t>29/03/15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7C6AEB-E9D3-0044-A18C-C8A9F194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18" r:id="rId20"/>
    <p:sldLayoutId id="2147484019" r:id="rId21"/>
    <p:sldLayoutId id="2147484020" r:id="rId2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KIu9yen5nc" TargetMode="External"/><Relationship Id="rId3" Type="http://schemas.openxmlformats.org/officeDocument/2006/relationships/hyperlink" Target="https://www.youtube.com/watch?v=FC5FbmsH4f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0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computing.org/discover" TargetMode="External"/><Relationship Id="rId4" Type="http://schemas.openxmlformats.org/officeDocument/2006/relationships/hyperlink" Target="https://owa.adelaide.edu.au/owa/redir.aspx?C=3XZ3lOpLEkGgO6MCszewSb8k0sCBJdEIwgHUFObbE1zjI50IDfo7Ap2ux7BWItQfAw0AWlSHoYE.&amp;URL=http://www.trycomputing.org/discover" TargetMode="External"/><Relationship Id="rId5" Type="http://schemas.openxmlformats.org/officeDocument/2006/relationships/hyperlink" Target="https://owa.adelaide.edu.au/owa/redir.aspx?C=3XZ3lOpLEkGgO6MCszewSb8k0sCBJdEIwgHUFObbE1zjI50IDfo7Ap2ux7BWItQfAw0AWlSHoYE.&amp;URL=https://groklearning.com/challenge/" TargetMode="External"/><Relationship Id="rId6" Type="http://schemas.openxmlformats.org/officeDocument/2006/relationships/hyperlink" Target="http://cs.adelaide.edu.au/~markus/teaching/outreach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adelaide.edu.a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mediacomp-j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79388" y="4508500"/>
            <a:ext cx="60198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Introduction to Programming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5791200" y="4652963"/>
            <a:ext cx="2971800" cy="1452562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latin typeface="Verdana" charset="0"/>
              </a:rPr>
              <a:t>My first red-eye removal</a:t>
            </a:r>
            <a:endParaRPr lang="en-US" sz="20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Digitising</a:t>
            </a:r>
            <a:r>
              <a:rPr lang="en-US" dirty="0" smtClean="0">
                <a:ea typeface="+mj-ea"/>
                <a:cs typeface="+mj-cs"/>
              </a:rPr>
              <a:t> pictures as bunches of little dots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We </a:t>
            </a:r>
            <a:r>
              <a:rPr lang="en-US" dirty="0" err="1" smtClean="0">
                <a:latin typeface="Constantia" charset="0"/>
              </a:rPr>
              <a:t>digitise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pictures into lots of little dots</a:t>
            </a:r>
          </a:p>
          <a:p>
            <a:pPr eaLnBrk="1" hangingPunct="1"/>
            <a:r>
              <a:rPr lang="en-US" dirty="0">
                <a:latin typeface="Constantia" charset="0"/>
              </a:rPr>
              <a:t>Enough dots and it looks like a continuous whole to our eye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Our eye has limited resolution</a:t>
            </a:r>
            <a:endParaRPr lang="en-US" dirty="0" smtClean="0">
              <a:latin typeface="Constantia" charset="0"/>
            </a:endParaRPr>
          </a:p>
          <a:p>
            <a:pPr eaLnBrk="1" hangingPunct="1"/>
            <a:r>
              <a:rPr lang="en-US" dirty="0" smtClean="0">
                <a:latin typeface="Constantia" charset="0"/>
              </a:rPr>
              <a:t>Each </a:t>
            </a:r>
            <a:r>
              <a:rPr lang="en-US" dirty="0">
                <a:latin typeface="Constantia" charset="0"/>
              </a:rPr>
              <a:t>picture element is referred to as a </a:t>
            </a:r>
            <a:r>
              <a:rPr lang="en-US" i="1" dirty="0">
                <a:latin typeface="Constantia" charset="0"/>
              </a:rPr>
              <a:t>pixel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4102480"/>
            <a:ext cx="4292600" cy="24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6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Pixels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371600"/>
            <a:ext cx="7556500" cy="4144963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Constantia" charset="0"/>
              </a:rPr>
              <a:t>Pixels are </a:t>
            </a:r>
            <a:r>
              <a:rPr lang="en-US" sz="3400" i="1" dirty="0">
                <a:latin typeface="Constantia" charset="0"/>
              </a:rPr>
              <a:t>picture elements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Each pixel object</a:t>
            </a:r>
            <a:r>
              <a:rPr lang="en-US" dirty="0" smtClean="0">
                <a:latin typeface="Constantia" charset="0"/>
              </a:rPr>
              <a:t> (in JES) knows </a:t>
            </a:r>
            <a:r>
              <a:rPr lang="en-US" dirty="0">
                <a:latin typeface="Constantia" charset="0"/>
              </a:rPr>
              <a:t>its </a:t>
            </a:r>
            <a:r>
              <a:rPr lang="en-US" i="1" dirty="0" err="1" smtClean="0">
                <a:latin typeface="Constantia" charset="0"/>
              </a:rPr>
              <a:t>colour</a:t>
            </a:r>
            <a:r>
              <a:rPr lang="en-US" i="1" dirty="0" smtClean="0">
                <a:latin typeface="Constantia" charset="0"/>
              </a:rPr>
              <a:t> </a:t>
            </a:r>
            <a:r>
              <a:rPr lang="en-US" dirty="0" smtClean="0">
                <a:latin typeface="Constantia" charset="0"/>
              </a:rPr>
              <a:t>and </a:t>
            </a:r>
            <a:r>
              <a:rPr lang="en-US" i="1" dirty="0" smtClean="0">
                <a:latin typeface="Constantia" charset="0"/>
              </a:rPr>
              <a:t>position</a:t>
            </a:r>
          </a:p>
          <a:p>
            <a:pPr lvl="1" eaLnBrk="1" hangingPunct="1"/>
            <a:r>
              <a:rPr lang="en-US" dirty="0" smtClean="0">
                <a:latin typeface="Constantia" charset="0"/>
              </a:rPr>
              <a:t>A picture is a </a:t>
            </a:r>
            <a:r>
              <a:rPr lang="en-US" i="1" dirty="0" smtClean="0">
                <a:latin typeface="Constantia" charset="0"/>
              </a:rPr>
              <a:t>matrix</a:t>
            </a:r>
            <a:r>
              <a:rPr lang="en-US" dirty="0" smtClean="0">
                <a:latin typeface="Constantia" charset="0"/>
              </a:rPr>
              <a:t> of pixels</a:t>
            </a:r>
            <a:endParaRPr lang="en-US" dirty="0">
              <a:latin typeface="Constanti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4267200"/>
            <a:ext cx="7924800" cy="2133600"/>
            <a:chOff x="685800" y="4267200"/>
            <a:chExt cx="7924800" cy="2133600"/>
          </a:xfrm>
        </p:grpSpPr>
        <p:pic>
          <p:nvPicPr>
            <p:cNvPr id="307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67200"/>
              <a:ext cx="467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7"/>
            <p:cNvSpPr txBox="1">
              <a:spLocks noChangeArrowheads="1"/>
            </p:cNvSpPr>
            <p:nvPr/>
          </p:nvSpPr>
          <p:spPr bwMode="auto">
            <a:xfrm>
              <a:off x="5562600" y="4419600"/>
              <a:ext cx="30480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When we zoom the picture to 500%, we can see individual pixels.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2973294"/>
            <a:ext cx="5578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&gt;&gt;&gt; file = ‘/users/generic/</a:t>
            </a:r>
            <a:r>
              <a:rPr lang="en-US" sz="2000" dirty="0" err="1" smtClean="0"/>
              <a:t>mathsci</a:t>
            </a:r>
            <a:r>
              <a:rPr lang="en-US" sz="2000" dirty="0" smtClean="0"/>
              <a:t>/</a:t>
            </a:r>
            <a:r>
              <a:rPr lang="en-US" sz="2000" dirty="0" err="1" smtClean="0"/>
              <a:t>caterpillar.jpg</a:t>
            </a:r>
            <a:r>
              <a:rPr lang="en-US" sz="2000" dirty="0" smtClean="0"/>
              <a:t>’</a:t>
            </a:r>
          </a:p>
          <a:p>
            <a:r>
              <a:rPr lang="en-US" sz="2000" dirty="0" smtClean="0"/>
              <a:t>&gt;&gt;&gt; </a:t>
            </a:r>
            <a:r>
              <a:rPr lang="en-US" sz="2000" dirty="0" err="1" smtClean="0"/>
              <a:t>pict</a:t>
            </a:r>
            <a:r>
              <a:rPr lang="en-US" sz="2000" dirty="0" smtClean="0"/>
              <a:t> = </a:t>
            </a:r>
            <a:r>
              <a:rPr lang="en-US" sz="2000" dirty="0" err="1" smtClean="0"/>
              <a:t>makePicture</a:t>
            </a:r>
            <a:r>
              <a:rPr lang="en-US" sz="2000" dirty="0" smtClean="0"/>
              <a:t>(file)</a:t>
            </a:r>
            <a:endParaRPr lang="en-US" sz="2000" dirty="0"/>
          </a:p>
          <a:p>
            <a:r>
              <a:rPr lang="en-US" sz="2000" dirty="0" smtClean="0"/>
              <a:t>&gt;&gt;&gt; explore(</a:t>
            </a:r>
            <a:r>
              <a:rPr lang="en-US" sz="2000" dirty="0" err="1" smtClean="0"/>
              <a:t>pict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76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Encoding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Colour</a:t>
            </a:r>
            <a:endParaRPr lang="en-US" dirty="0">
              <a:latin typeface="Calibri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9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nstantia" charset="0"/>
              </a:rPr>
              <a:t>Each pixel encodes </a:t>
            </a:r>
            <a:r>
              <a:rPr lang="en-US" sz="2400" dirty="0" err="1" smtClean="0">
                <a:latin typeface="Constantia" charset="0"/>
              </a:rPr>
              <a:t>colour</a:t>
            </a:r>
            <a:r>
              <a:rPr lang="en-US" sz="2400" dirty="0" smtClean="0">
                <a:latin typeface="Constantia" charset="0"/>
              </a:rPr>
              <a:t> at </a:t>
            </a:r>
            <a:br>
              <a:rPr lang="en-US" sz="2400" dirty="0" smtClean="0">
                <a:latin typeface="Constantia" charset="0"/>
              </a:rPr>
            </a:br>
            <a:r>
              <a:rPr lang="en-US" sz="2400" dirty="0" smtClean="0">
                <a:latin typeface="Constantia" charset="0"/>
              </a:rPr>
              <a:t>that position in the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Constantia" charset="0"/>
              </a:rPr>
              <a:t>Each </a:t>
            </a:r>
            <a:r>
              <a:rPr lang="en-US" sz="2200" dirty="0">
                <a:latin typeface="Constantia" charset="0"/>
              </a:rPr>
              <a:t>component </a:t>
            </a:r>
            <a:r>
              <a:rPr lang="en-US" sz="2200" dirty="0" err="1" smtClean="0">
                <a:latin typeface="Constantia" charset="0"/>
              </a:rPr>
              <a:t>colour</a:t>
            </a:r>
            <a:r>
              <a:rPr lang="en-US" sz="2200" dirty="0" smtClean="0">
                <a:latin typeface="Constantia" charset="0"/>
              </a:rPr>
              <a:t> </a:t>
            </a:r>
            <a:r>
              <a:rPr lang="en-US" sz="2200" dirty="0">
                <a:latin typeface="Constantia" charset="0"/>
              </a:rPr>
              <a:t>(red, green, and blue) is encoded as a single byte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Constantia" charset="0"/>
              </a:rPr>
              <a:t>Colours</a:t>
            </a:r>
            <a:r>
              <a:rPr lang="en-US" sz="2200" dirty="0" smtClean="0">
                <a:latin typeface="Constantia" charset="0"/>
              </a:rPr>
              <a:t> </a:t>
            </a:r>
            <a:r>
              <a:rPr lang="en-US" sz="2200" dirty="0">
                <a:latin typeface="Constantia" charset="0"/>
              </a:rPr>
              <a:t>go from (0,0,0) to (255,255,255)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Constantia" charset="0"/>
              </a:rPr>
              <a:t>If all three components are the same, the </a:t>
            </a:r>
            <a:r>
              <a:rPr lang="en-US" sz="1600" dirty="0" err="1" smtClean="0">
                <a:latin typeface="Constantia" charset="0"/>
              </a:rPr>
              <a:t>colour</a:t>
            </a:r>
            <a:r>
              <a:rPr lang="en-US" sz="1600" dirty="0" smtClean="0">
                <a:latin typeface="Constantia" charset="0"/>
              </a:rPr>
              <a:t> </a:t>
            </a:r>
            <a:r>
              <a:rPr lang="en-US" sz="1600" dirty="0">
                <a:latin typeface="Constantia" charset="0"/>
              </a:rPr>
              <a:t>is in </a:t>
            </a:r>
            <a:r>
              <a:rPr lang="en-US" sz="1600" dirty="0" err="1">
                <a:latin typeface="Constantia" charset="0"/>
              </a:rPr>
              <a:t>greyscale</a:t>
            </a:r>
            <a:endParaRPr lang="en-US" sz="1600" dirty="0">
              <a:latin typeface="Constanti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</a:rPr>
              <a:t>(200,200,200) at (3,1)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Constantia" charset="0"/>
              </a:rPr>
              <a:t>(0,0,0) (at position (3,0) in example) is black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Constantia" charset="0"/>
              </a:rPr>
              <a:t>(255,255,255) is </a:t>
            </a:r>
            <a:r>
              <a:rPr lang="en-US" sz="1600" dirty="0" smtClean="0">
                <a:latin typeface="Constantia" charset="0"/>
              </a:rPr>
              <a:t>white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onstantia" charset="0"/>
              </a:rPr>
              <a:t>That’</a:t>
            </a:r>
            <a:r>
              <a:rPr lang="en-US" altLang="ja-JP" sz="1600" dirty="0" smtClean="0">
                <a:latin typeface="Constantia" charset="0"/>
              </a:rPr>
              <a:t>s 16,777,216 (2</a:t>
            </a:r>
            <a:r>
              <a:rPr lang="en-US" altLang="ja-JP" sz="1600" baseline="30000" dirty="0" smtClean="0">
                <a:latin typeface="Constantia" charset="0"/>
              </a:rPr>
              <a:t>24</a:t>
            </a:r>
            <a:r>
              <a:rPr lang="en-US" altLang="ja-JP" sz="1600" dirty="0" smtClean="0">
                <a:latin typeface="Constantia" charset="0"/>
              </a:rPr>
              <a:t>) possible colors!</a:t>
            </a:r>
          </a:p>
          <a:p>
            <a:pPr lvl="1">
              <a:lnSpc>
                <a:spcPct val="90000"/>
              </a:lnSpc>
              <a:buNone/>
            </a:pPr>
            <a:endParaRPr lang="en-US" altLang="ja-JP" sz="1600" dirty="0" smtClean="0">
              <a:latin typeface="Constantia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ja-JP" sz="1600" dirty="0" smtClean="0">
                <a:latin typeface="Constantia" charset="0"/>
              </a:rPr>
              <a:t>[Note: this is only one possible encoding format amongst several]</a:t>
            </a:r>
          </a:p>
        </p:txBody>
      </p:sp>
      <p:pic>
        <p:nvPicPr>
          <p:cNvPr id="3891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8130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JES: showing a picture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7222" y="484188"/>
            <a:ext cx="28194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9" y="2780928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&gt;&gt;&gt; file = </a:t>
            </a:r>
            <a:r>
              <a:rPr lang="en-US" sz="2400" dirty="0" err="1" smtClean="0"/>
              <a:t>pickAFile</a:t>
            </a:r>
            <a:r>
              <a:rPr lang="en-US" sz="2400" dirty="0" smtClean="0"/>
              <a:t>()</a:t>
            </a:r>
          </a:p>
          <a:p>
            <a:r>
              <a:rPr lang="en-US" sz="2400" dirty="0" smtClean="0"/>
              <a:t>&gt;&gt;&gt; print(file)</a:t>
            </a:r>
          </a:p>
          <a:p>
            <a:r>
              <a:rPr lang="en-US" sz="2400" dirty="0" smtClean="0"/>
              <a:t>/users/generic/</a:t>
            </a:r>
            <a:r>
              <a:rPr lang="en-US" sz="2400" dirty="0" err="1" smtClean="0"/>
              <a:t>mathsci</a:t>
            </a:r>
            <a:r>
              <a:rPr lang="en-US" sz="2400" dirty="0" smtClean="0"/>
              <a:t>/</a:t>
            </a:r>
            <a:r>
              <a:rPr lang="en-US" sz="2400" dirty="0" err="1" smtClean="0"/>
              <a:t>barbara.jpg</a:t>
            </a:r>
            <a:endParaRPr lang="en-US" sz="2400" dirty="0" smtClean="0"/>
          </a:p>
          <a:p>
            <a:r>
              <a:rPr lang="en-US" sz="2400" dirty="0" smtClean="0"/>
              <a:t>&gt;&gt;&gt; show(picture)</a:t>
            </a:r>
          </a:p>
          <a:p>
            <a:r>
              <a:rPr lang="en-US" sz="2400" dirty="0" smtClean="0"/>
              <a:t>&gt;&gt;&gt; print(picture)</a:t>
            </a:r>
          </a:p>
          <a:p>
            <a:r>
              <a:rPr lang="en-US" sz="2400" dirty="0" smtClean="0"/>
              <a:t>Picture, filename /users/generic/</a:t>
            </a:r>
            <a:r>
              <a:rPr lang="en-US" sz="2400" dirty="0" err="1" smtClean="0"/>
              <a:t>mathsci</a:t>
            </a:r>
            <a:r>
              <a:rPr lang="en-US" sz="2400" dirty="0" smtClean="0"/>
              <a:t>/</a:t>
            </a:r>
            <a:r>
              <a:rPr lang="en-US" sz="2400" dirty="0" err="1" smtClean="0"/>
              <a:t>barbara.jpg</a:t>
            </a:r>
            <a:r>
              <a:rPr lang="en-US" sz="2400" dirty="0" smtClean="0"/>
              <a:t> height 294 width 222</a:t>
            </a:r>
          </a:p>
        </p:txBody>
      </p:sp>
    </p:spTree>
    <p:extLst>
      <p:ext uri="{BB962C8B-B14F-4D97-AF65-F5344CB8AC3E}">
        <p14:creationId xmlns:p14="http://schemas.microsoft.com/office/powerpoint/2010/main" val="28359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Manipulating pixels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0"/>
            <a:ext cx="6990928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&gt;&gt;&gt; pixel=getPixel(picture</a:t>
            </a:r>
            <a:r>
              <a:rPr lang="en-US" sz="2800" dirty="0" smtClean="0">
                <a:latin typeface="Times" charset="0"/>
              </a:rPr>
              <a:t>,0,0)</a:t>
            </a:r>
            <a:endParaRPr lang="en-US" sz="2800" dirty="0">
              <a:latin typeface="Times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&gt;&gt;&gt; </a:t>
            </a:r>
            <a:r>
              <a:rPr lang="en-US" sz="2800" dirty="0" smtClean="0">
                <a:latin typeface="Times" charset="0"/>
              </a:rPr>
              <a:t>print(pixel)</a:t>
            </a:r>
            <a:endParaRPr lang="en-US" sz="2800" dirty="0">
              <a:latin typeface="Times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Pixel, color=color </a:t>
            </a:r>
            <a:r>
              <a:rPr lang="en-US" sz="2800" dirty="0" err="1">
                <a:latin typeface="Times" charset="0"/>
              </a:rPr>
              <a:t>r</a:t>
            </a:r>
            <a:r>
              <a:rPr lang="en-US" sz="2800" dirty="0">
                <a:latin typeface="Times" charset="0"/>
              </a:rPr>
              <a:t>=168 </a:t>
            </a:r>
            <a:r>
              <a:rPr lang="en-US" sz="2800" dirty="0" err="1">
                <a:latin typeface="Times" charset="0"/>
              </a:rPr>
              <a:t>g</a:t>
            </a:r>
            <a:r>
              <a:rPr lang="en-US" sz="2800" dirty="0">
                <a:latin typeface="Times" charset="0"/>
              </a:rPr>
              <a:t>=131 </a:t>
            </a:r>
            <a:r>
              <a:rPr lang="en-US" sz="2800" dirty="0" err="1">
                <a:latin typeface="Times" charset="0"/>
              </a:rPr>
              <a:t>b</a:t>
            </a:r>
            <a:r>
              <a:rPr lang="en-US" sz="2800" dirty="0">
                <a:latin typeface="Times" charset="0"/>
              </a:rPr>
              <a:t>=105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&gt;&gt;&gt; pixels=</a:t>
            </a:r>
            <a:r>
              <a:rPr lang="en-US" sz="2800" dirty="0" err="1">
                <a:latin typeface="Times" charset="0"/>
              </a:rPr>
              <a:t>getPixels(picture</a:t>
            </a:r>
            <a:r>
              <a:rPr lang="en-US" sz="2800" dirty="0">
                <a:latin typeface="Times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&gt;&gt;&gt; </a:t>
            </a:r>
            <a:r>
              <a:rPr lang="en-US" sz="2800" dirty="0" smtClean="0">
                <a:latin typeface="Times" charset="0"/>
              </a:rPr>
              <a:t>print(pixels</a:t>
            </a:r>
            <a:r>
              <a:rPr lang="en-US" sz="2800" dirty="0">
                <a:latin typeface="Times" charset="0"/>
              </a:rPr>
              <a:t>[0</a:t>
            </a:r>
            <a:r>
              <a:rPr lang="en-US" sz="2800" dirty="0" smtClean="0">
                <a:latin typeface="Times" charset="0"/>
              </a:rPr>
              <a:t>])</a:t>
            </a:r>
            <a:endParaRPr lang="en-US" sz="2800" dirty="0">
              <a:latin typeface="Times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latin typeface="Times" charset="0"/>
              </a:rPr>
              <a:t>Pixel, color=color </a:t>
            </a:r>
            <a:r>
              <a:rPr lang="en-US" sz="2800" dirty="0" err="1">
                <a:latin typeface="Times" charset="0"/>
              </a:rPr>
              <a:t>r</a:t>
            </a:r>
            <a:r>
              <a:rPr lang="en-US" sz="2800" dirty="0">
                <a:latin typeface="Times" charset="0"/>
              </a:rPr>
              <a:t>=168 </a:t>
            </a:r>
            <a:r>
              <a:rPr lang="en-US" sz="2800" dirty="0" err="1">
                <a:latin typeface="Times" charset="0"/>
              </a:rPr>
              <a:t>g</a:t>
            </a:r>
            <a:r>
              <a:rPr lang="en-US" sz="2800" dirty="0">
                <a:latin typeface="Times" charset="0"/>
              </a:rPr>
              <a:t>=131 </a:t>
            </a:r>
            <a:r>
              <a:rPr lang="en-US" sz="2800" dirty="0" err="1">
                <a:latin typeface="Times" charset="0"/>
              </a:rPr>
              <a:t>b</a:t>
            </a:r>
            <a:r>
              <a:rPr lang="en-US" sz="2800" dirty="0">
                <a:latin typeface="Times" charset="0"/>
              </a:rPr>
              <a:t>=105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670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getPixel(picture,x,y</a:t>
            </a:r>
            <a:r>
              <a:rPr lang="en-US" dirty="0"/>
              <a:t>) gets a single pixel.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getPixels</a:t>
            </a:r>
            <a:r>
              <a:rPr lang="en-US" dirty="0"/>
              <a:t>(picture) gets all of them in an array.  </a:t>
            </a:r>
            <a:endParaRPr lang="en-US" altLang="ja-JP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8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can we do with a pixel?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sz="2400" dirty="0" err="1">
                <a:latin typeface="Constantia" charset="0"/>
              </a:rPr>
              <a:t>getRed</a:t>
            </a:r>
            <a:r>
              <a:rPr lang="en-US" sz="2400" dirty="0">
                <a:latin typeface="Constantia" charset="0"/>
              </a:rPr>
              <a:t>, </a:t>
            </a:r>
            <a:r>
              <a:rPr lang="en-US" sz="2400" dirty="0" err="1">
                <a:latin typeface="Constantia" charset="0"/>
              </a:rPr>
              <a:t>getGreen</a:t>
            </a:r>
            <a:r>
              <a:rPr lang="en-US" sz="2400" dirty="0">
                <a:latin typeface="Constantia" charset="0"/>
              </a:rPr>
              <a:t>, and </a:t>
            </a:r>
            <a:r>
              <a:rPr lang="en-US" sz="2400" dirty="0" err="1">
                <a:latin typeface="Constantia" charset="0"/>
              </a:rPr>
              <a:t>getBlue</a:t>
            </a:r>
            <a:r>
              <a:rPr lang="en-US" sz="2400" dirty="0">
                <a:latin typeface="Constantia" charset="0"/>
              </a:rPr>
              <a:t> are functions that take a pixel as input and return a value between 0 and </a:t>
            </a:r>
            <a:r>
              <a:rPr lang="en-US" sz="2400" dirty="0" smtClean="0">
                <a:latin typeface="Constantia" charset="0"/>
              </a:rPr>
              <a:t>255</a:t>
            </a:r>
            <a:endParaRPr lang="en-US" sz="2400" dirty="0">
              <a:latin typeface="Constantia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sz="2400" dirty="0">
              <a:latin typeface="Constanti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sz="2400" dirty="0" err="1">
                <a:latin typeface="Constantia" charset="0"/>
              </a:rPr>
              <a:t>setRed</a:t>
            </a:r>
            <a:r>
              <a:rPr lang="en-US" sz="2400" dirty="0">
                <a:latin typeface="Constantia" charset="0"/>
              </a:rPr>
              <a:t>, </a:t>
            </a:r>
            <a:r>
              <a:rPr lang="en-US" sz="2400" dirty="0" err="1">
                <a:latin typeface="Constantia" charset="0"/>
              </a:rPr>
              <a:t>setGreen</a:t>
            </a:r>
            <a:r>
              <a:rPr lang="en-US" sz="2400" dirty="0">
                <a:latin typeface="Constantia" charset="0"/>
              </a:rPr>
              <a:t>, and </a:t>
            </a:r>
            <a:r>
              <a:rPr lang="en-US" sz="2400" dirty="0" err="1">
                <a:latin typeface="Constantia" charset="0"/>
              </a:rPr>
              <a:t>setBlue</a:t>
            </a:r>
            <a:r>
              <a:rPr lang="en-US" sz="2400" dirty="0">
                <a:latin typeface="Constantia" charset="0"/>
              </a:rPr>
              <a:t> are functions that take a pixel as input </a:t>
            </a:r>
            <a:r>
              <a:rPr lang="en-US" sz="2400" i="1" dirty="0">
                <a:latin typeface="Constantia" charset="0"/>
              </a:rPr>
              <a:t>and</a:t>
            </a:r>
            <a:r>
              <a:rPr lang="en-US" sz="2400" dirty="0">
                <a:latin typeface="Constantia" charset="0"/>
              </a:rPr>
              <a:t> a value between 0 and </a:t>
            </a:r>
            <a:r>
              <a:rPr lang="en-US" sz="2400" dirty="0" smtClean="0">
                <a:latin typeface="Constantia" charset="0"/>
              </a:rPr>
              <a:t>255</a:t>
            </a:r>
            <a:endParaRPr lang="en-US" sz="2400" dirty="0" smtClean="0">
              <a:latin typeface="Constanti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endParaRPr lang="en-US" sz="2400" dirty="0" smtClean="0">
              <a:latin typeface="Constanti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latin typeface="Constantia" charset="0"/>
              </a:rPr>
              <a:t>Similarly for “</a:t>
            </a:r>
            <a:r>
              <a:rPr lang="en-US" sz="2400" dirty="0" err="1" smtClean="0">
                <a:latin typeface="Constantia" charset="0"/>
              </a:rPr>
              <a:t>colours</a:t>
            </a:r>
            <a:r>
              <a:rPr lang="en-US" sz="2400" dirty="0" smtClean="0">
                <a:latin typeface="Constantia" charset="0"/>
              </a:rPr>
              <a:t>” (a pixel has a location and a </a:t>
            </a:r>
            <a:r>
              <a:rPr lang="en-US" sz="2400" dirty="0" err="1" smtClean="0">
                <a:latin typeface="Constantia" charset="0"/>
              </a:rPr>
              <a:t>colour</a:t>
            </a:r>
            <a:r>
              <a:rPr lang="en-US" sz="2400" dirty="0" smtClean="0">
                <a:latin typeface="Constantia" charset="0"/>
              </a:rPr>
              <a:t>):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sz="2400" dirty="0" err="1" smtClean="0">
                <a:latin typeface="Constantia" charset="0"/>
              </a:rPr>
              <a:t>setColour</a:t>
            </a:r>
            <a:r>
              <a:rPr lang="en-US" sz="2400" dirty="0" smtClean="0">
                <a:latin typeface="Constantia" charset="0"/>
              </a:rPr>
              <a:t>, </a:t>
            </a:r>
            <a:r>
              <a:rPr lang="en-US" sz="2400" dirty="0" err="1" smtClean="0">
                <a:latin typeface="Constantia" charset="0"/>
              </a:rPr>
              <a:t>getColour</a:t>
            </a:r>
            <a:r>
              <a:rPr lang="en-US" sz="2400" dirty="0" smtClean="0">
                <a:latin typeface="Constantia" charset="0"/>
              </a:rPr>
              <a:t>, </a:t>
            </a:r>
            <a:r>
              <a:rPr lang="en-US" sz="2400" dirty="0" err="1" smtClean="0">
                <a:latin typeface="Constantia" charset="0"/>
              </a:rPr>
              <a:t>makeColour</a:t>
            </a:r>
            <a:r>
              <a:rPr lang="en-US" sz="2400" dirty="0" smtClean="0">
                <a:latin typeface="Constantia" charset="0"/>
              </a:rPr>
              <a:t>, …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endParaRPr lang="en-US" sz="2400" dirty="0" smtClean="0">
              <a:latin typeface="Constanti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endParaRPr lang="en-US" sz="2400" b="1" dirty="0" smtClean="0">
              <a:latin typeface="Constanti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 dirty="0" smtClean="0">
                <a:latin typeface="Constantia" charset="0"/>
              </a:rPr>
              <a:t>Let us see this in an example…</a:t>
            </a:r>
          </a:p>
        </p:txBody>
      </p:sp>
    </p:spTree>
    <p:extLst>
      <p:ext uri="{BB962C8B-B14F-4D97-AF65-F5344CB8AC3E}">
        <p14:creationId xmlns:p14="http://schemas.microsoft.com/office/powerpoint/2010/main" val="41448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We can change pixels directly…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228600" y="1874838"/>
            <a:ext cx="53515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&gt;&gt;&gt; file</a:t>
            </a:r>
            <a:r>
              <a:rPr lang="en-US" sz="2000" dirty="0"/>
              <a:t>=‘/users/generic/</a:t>
            </a:r>
            <a:r>
              <a:rPr lang="en-US" sz="2000" dirty="0" err="1"/>
              <a:t>mathsci</a:t>
            </a:r>
            <a:r>
              <a:rPr lang="en-US" sz="2000" dirty="0"/>
              <a:t>/</a:t>
            </a:r>
            <a:r>
              <a:rPr lang="en-US" sz="2000" dirty="0" err="1" smtClean="0"/>
              <a:t>barbara.jpg</a:t>
            </a:r>
            <a:r>
              <a:rPr lang="en-US" sz="2000" dirty="0" smtClean="0"/>
              <a:t>‘</a:t>
            </a:r>
            <a:br>
              <a:rPr lang="en-US" sz="2000" dirty="0" smtClean="0"/>
            </a:br>
            <a:r>
              <a:rPr lang="en-US" sz="2000" dirty="0" smtClean="0"/>
              <a:t>&gt;</a:t>
            </a:r>
            <a:r>
              <a:rPr lang="en-US" sz="2000" dirty="0"/>
              <a:t>&gt;&gt; </a:t>
            </a:r>
            <a:r>
              <a:rPr lang="en-US" sz="2000" dirty="0" err="1"/>
              <a:t>pict</a:t>
            </a:r>
            <a:r>
              <a:rPr lang="en-US" sz="2000" dirty="0"/>
              <a:t>=</a:t>
            </a:r>
            <a:r>
              <a:rPr lang="en-US" sz="2000" dirty="0" err="1"/>
              <a:t>makePicture</a:t>
            </a:r>
            <a:r>
              <a:rPr lang="en-US" sz="2000" dirty="0"/>
              <a:t>(file)</a:t>
            </a:r>
          </a:p>
          <a:p>
            <a:r>
              <a:rPr lang="en-US" sz="2000" dirty="0"/>
              <a:t>&gt;&gt;&gt; show(</a:t>
            </a:r>
            <a:r>
              <a:rPr lang="en-US" sz="2000" dirty="0" err="1"/>
              <a:t>pict</a:t>
            </a:r>
            <a:r>
              <a:rPr lang="en-US" sz="2000" dirty="0"/>
              <a:t>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getPixel</a:t>
            </a:r>
            <a:r>
              <a:rPr lang="en-US" sz="2000" dirty="0"/>
              <a:t>(pict,10,100),yellow)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getPixel</a:t>
            </a:r>
            <a:r>
              <a:rPr lang="en-US" sz="2000" dirty="0"/>
              <a:t>(pict,11,100),yellow)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getPixel</a:t>
            </a:r>
            <a:r>
              <a:rPr lang="en-US" sz="2000" dirty="0"/>
              <a:t>(pict,12,100),yellow)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getPixel</a:t>
            </a:r>
            <a:r>
              <a:rPr lang="en-US" sz="2000" dirty="0"/>
              <a:t>(pict,13,100),yellow)</a:t>
            </a:r>
          </a:p>
          <a:p>
            <a:r>
              <a:rPr lang="en-US" sz="2000" dirty="0"/>
              <a:t>&gt;&gt;&gt; repaint(</a:t>
            </a:r>
            <a:r>
              <a:rPr lang="en-US" sz="2000" dirty="0" err="1"/>
              <a:t>pict</a:t>
            </a:r>
            <a:r>
              <a:rPr lang="en-US" sz="2000" dirty="0"/>
              <a:t>)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2209800"/>
            <a:ext cx="3279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65125" y="5089525"/>
            <a:ext cx="479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But that</a:t>
            </a:r>
            <a:r>
              <a:rPr lang="ja-JP" altLang="en-US" b="1"/>
              <a:t>’</a:t>
            </a:r>
            <a:r>
              <a:rPr lang="en-US" altLang="ja-JP" b="1"/>
              <a:t>s </a:t>
            </a:r>
            <a:r>
              <a:rPr lang="en-US" altLang="ja-JP" b="1" i="1"/>
              <a:t>really</a:t>
            </a:r>
            <a:r>
              <a:rPr lang="en-US" altLang="ja-JP" b="1"/>
              <a:t> dull and boring to </a:t>
            </a:r>
            <a:br>
              <a:rPr lang="en-US" altLang="ja-JP" b="1"/>
            </a:br>
            <a:r>
              <a:rPr lang="en-US" altLang="ja-JP" b="1"/>
              <a:t>change each pixel at a time…</a:t>
            </a:r>
            <a:br>
              <a:rPr lang="en-US" altLang="ja-JP" b="1"/>
            </a:br>
            <a:r>
              <a:rPr lang="en-US" altLang="ja-JP" b="1"/>
              <a:t>Isn</a:t>
            </a:r>
            <a:r>
              <a:rPr lang="ja-JP" altLang="en-US" b="1"/>
              <a:t>’</a:t>
            </a:r>
            <a:r>
              <a:rPr lang="en-US" altLang="ja-JP" b="1"/>
              <a:t>t there a better way?</a:t>
            </a:r>
            <a:endParaRPr lang="en-US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3048000"/>
            <a:ext cx="990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0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Use a loop!</a:t>
            </a:r>
            <a:br>
              <a:rPr lang="en-US"/>
            </a:br>
            <a:r>
              <a:rPr lang="en-US"/>
              <a:t>Our first picture recipe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28600" y="4343400"/>
            <a:ext cx="52314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Used like this:</a:t>
            </a:r>
          </a:p>
          <a:p>
            <a:r>
              <a:rPr lang="en-US" sz="2000" dirty="0"/>
              <a:t>&gt;&gt;&gt; </a:t>
            </a:r>
            <a:r>
              <a:rPr lang="en-US" sz="2000" dirty="0"/>
              <a:t>file=‘/users/generic/</a:t>
            </a:r>
            <a:r>
              <a:rPr lang="en-US" sz="2000" dirty="0" err="1"/>
              <a:t>mathsci</a:t>
            </a:r>
            <a:r>
              <a:rPr lang="en-US" sz="2000" dirty="0"/>
              <a:t>/</a:t>
            </a:r>
            <a:r>
              <a:rPr lang="en-US" sz="2000" dirty="0" err="1"/>
              <a:t>barbara.jpg</a:t>
            </a:r>
            <a:r>
              <a:rPr lang="en-US" sz="2000" dirty="0" smtClean="0"/>
              <a:t>‘</a:t>
            </a:r>
          </a:p>
          <a:p>
            <a:r>
              <a:rPr lang="en-US" sz="2000" dirty="0" smtClean="0"/>
              <a:t>&gt;</a:t>
            </a:r>
            <a:r>
              <a:rPr lang="en-US" sz="2000" dirty="0"/>
              <a:t>&gt;&gt; picture=</a:t>
            </a:r>
            <a:r>
              <a:rPr lang="en-US" sz="2000" dirty="0" err="1"/>
              <a:t>makePicture</a:t>
            </a:r>
            <a:r>
              <a:rPr lang="en-US" sz="2000" dirty="0"/>
              <a:t>(file)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show(picture</a:t>
            </a:r>
            <a:r>
              <a:rPr lang="en-US" sz="2000" dirty="0"/>
              <a:t>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decreaseRed(picture</a:t>
            </a:r>
            <a:r>
              <a:rPr lang="en-US" sz="2000" dirty="0"/>
              <a:t>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repaint(picture</a:t>
            </a:r>
            <a:r>
              <a:rPr lang="en-US" sz="2000" dirty="0"/>
              <a:t>)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474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2128838"/>
            <a:ext cx="47789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latin typeface="Arial Black" charset="0"/>
              </a:rPr>
              <a:t>decreaseRed(picture</a:t>
            </a:r>
            <a:r>
              <a:rPr lang="en-US" sz="2400" dirty="0">
                <a:latin typeface="Arial Black" charset="0"/>
              </a:rPr>
              <a:t>):</a:t>
            </a:r>
          </a:p>
          <a:p>
            <a:r>
              <a:rPr lang="en-US" sz="2400" dirty="0">
                <a:latin typeface="Arial Black" charset="0"/>
              </a:rPr>
              <a:t>  </a:t>
            </a:r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latin typeface="Arial Black" charset="0"/>
              </a:rPr>
              <a:t>p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400" dirty="0" err="1">
                <a:latin typeface="Arial Black" charset="0"/>
              </a:rPr>
              <a:t>(picture</a:t>
            </a:r>
            <a:r>
              <a:rPr lang="en-US" sz="2400" dirty="0">
                <a:latin typeface="Arial Black" charset="0"/>
              </a:rPr>
              <a:t>):</a:t>
            </a:r>
          </a:p>
          <a:p>
            <a:r>
              <a:rPr lang="en-US" sz="2400" dirty="0">
                <a:latin typeface="Arial Black" charset="0"/>
              </a:rPr>
              <a:t>    value=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400" dirty="0" err="1">
                <a:latin typeface="Arial Black" charset="0"/>
              </a:rPr>
              <a:t>(p</a:t>
            </a:r>
            <a:r>
              <a:rPr lang="en-US" sz="2400" dirty="0">
                <a:latin typeface="Arial Black" charset="0"/>
              </a:rPr>
              <a:t>)</a:t>
            </a:r>
          </a:p>
          <a:p>
            <a:r>
              <a:rPr lang="en-US" sz="2400" dirty="0">
                <a:latin typeface="Arial Black" charset="0"/>
              </a:rPr>
              <a:t>    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400" dirty="0" err="1">
                <a:latin typeface="Arial Black" charset="0"/>
              </a:rPr>
              <a:t>(p,value</a:t>
            </a:r>
            <a:r>
              <a:rPr lang="en-US" sz="2400" dirty="0">
                <a:latin typeface="Arial Black" charset="0"/>
              </a:rPr>
              <a:t>*0.5)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2728" y="6217144"/>
            <a:ext cx="37799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 smtClean="0"/>
              <a:t>Copy &amp; paste from </a:t>
            </a:r>
          </a:p>
          <a:p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err="1"/>
              <a:t>tinyurl.com</a:t>
            </a:r>
            <a:r>
              <a:rPr lang="en-US" b="1" dirty="0"/>
              <a:t>/</a:t>
            </a:r>
            <a:r>
              <a:rPr lang="en-US" b="1" dirty="0" smtClean="0"/>
              <a:t>unitech2015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3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first picture recipe works for </a:t>
            </a:r>
            <a:r>
              <a:rPr lang="en-US" i="1" dirty="0" smtClean="0">
                <a:ea typeface="+mj-ea"/>
                <a:cs typeface="+mj-cs"/>
              </a:rPr>
              <a:t>any</a:t>
            </a:r>
            <a:r>
              <a:rPr lang="en-US" dirty="0" smtClean="0">
                <a:ea typeface="+mj-ea"/>
                <a:cs typeface="+mj-cs"/>
              </a:rPr>
              <a:t> picture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09600" y="2128838"/>
            <a:ext cx="47789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latin typeface="Arial Black" charset="0"/>
              </a:rPr>
              <a:t>decreaseRed(picture</a:t>
            </a:r>
            <a:r>
              <a:rPr lang="en-US" sz="2400" dirty="0">
                <a:latin typeface="Arial Black" charset="0"/>
              </a:rPr>
              <a:t>):</a:t>
            </a:r>
          </a:p>
          <a:p>
            <a:r>
              <a:rPr lang="en-US" sz="2400" dirty="0">
                <a:latin typeface="Arial Black" charset="0"/>
              </a:rPr>
              <a:t>  </a:t>
            </a:r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latin typeface="Arial Black" charset="0"/>
              </a:rPr>
              <a:t>p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400" dirty="0">
                <a:latin typeface="Arial Black" charset="0"/>
              </a:rPr>
              <a:t> 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400" dirty="0" err="1">
                <a:latin typeface="Arial Black" charset="0"/>
              </a:rPr>
              <a:t>(picture</a:t>
            </a:r>
            <a:r>
              <a:rPr lang="en-US" sz="2400" dirty="0">
                <a:latin typeface="Arial Black" charset="0"/>
              </a:rPr>
              <a:t>):</a:t>
            </a:r>
          </a:p>
          <a:p>
            <a:r>
              <a:rPr lang="en-US" sz="2400" dirty="0">
                <a:latin typeface="Arial Black" charset="0"/>
              </a:rPr>
              <a:t>    value=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400" dirty="0" err="1">
                <a:latin typeface="Arial Black" charset="0"/>
              </a:rPr>
              <a:t>(p</a:t>
            </a:r>
            <a:r>
              <a:rPr lang="en-US" sz="2400" dirty="0">
                <a:latin typeface="Arial Black" charset="0"/>
              </a:rPr>
              <a:t>)</a:t>
            </a:r>
          </a:p>
          <a:p>
            <a:r>
              <a:rPr lang="en-US" sz="2400" dirty="0">
                <a:latin typeface="Arial Black" charset="0"/>
              </a:rPr>
              <a:t>    </a:t>
            </a:r>
            <a:r>
              <a:rPr lang="en-US" sz="24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400" dirty="0" err="1">
                <a:latin typeface="Arial Black" charset="0"/>
              </a:rPr>
              <a:t>(p,value</a:t>
            </a:r>
            <a:r>
              <a:rPr lang="en-US" sz="2400" dirty="0">
                <a:latin typeface="Arial Black" charset="0"/>
              </a:rPr>
              <a:t>*0.5)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4343400"/>
            <a:ext cx="48892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Used like this:</a:t>
            </a:r>
          </a:p>
          <a:p>
            <a:r>
              <a:rPr lang="en-US" sz="2000" dirty="0"/>
              <a:t>&gt;&gt;&gt; </a:t>
            </a:r>
            <a:r>
              <a:rPr lang="en-US" sz="2000" dirty="0"/>
              <a:t>file=‘/users/generic/</a:t>
            </a:r>
            <a:r>
              <a:rPr lang="en-US" sz="2000" dirty="0" err="1"/>
              <a:t>mathsci</a:t>
            </a:r>
            <a:r>
              <a:rPr lang="en-US" sz="2000" dirty="0" smtClean="0"/>
              <a:t>/</a:t>
            </a:r>
            <a:r>
              <a:rPr lang="en-US" sz="2000" dirty="0" err="1" smtClean="0"/>
              <a:t>katie.jpg</a:t>
            </a:r>
            <a:r>
              <a:rPr lang="en-US" sz="2000" dirty="0" smtClean="0"/>
              <a:t>‘</a:t>
            </a:r>
          </a:p>
          <a:p>
            <a:r>
              <a:rPr lang="en-US" sz="2000" dirty="0" smtClean="0"/>
              <a:t>&gt;</a:t>
            </a:r>
            <a:r>
              <a:rPr lang="en-US" sz="2000" dirty="0"/>
              <a:t>&gt;&gt; picture=</a:t>
            </a:r>
            <a:r>
              <a:rPr lang="en-US" sz="2000" dirty="0" err="1"/>
              <a:t>makePicture</a:t>
            </a:r>
            <a:r>
              <a:rPr lang="en-US" sz="2000" dirty="0"/>
              <a:t>(file)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show(picture</a:t>
            </a:r>
            <a:r>
              <a:rPr lang="en-US" sz="2000" dirty="0"/>
              <a:t>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decreaseRed(picture</a:t>
            </a:r>
            <a:r>
              <a:rPr lang="en-US" sz="2000" dirty="0"/>
              <a:t>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repaint(picture</a:t>
            </a:r>
            <a:r>
              <a:rPr lang="en-US" sz="20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11" y="2077101"/>
            <a:ext cx="28692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65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do you make an omelet?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27225"/>
            <a:ext cx="8229600" cy="2187575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Something to do with eggs…</a:t>
            </a:r>
          </a:p>
          <a:p>
            <a:pPr eaLnBrk="1" hangingPunct="1"/>
            <a:r>
              <a:rPr lang="en-US">
                <a:latin typeface="Constantia" charset="0"/>
              </a:rPr>
              <a:t>What do you do with each of the eggs?</a:t>
            </a:r>
          </a:p>
          <a:p>
            <a:pPr eaLnBrk="1" hangingPunct="1"/>
            <a:r>
              <a:rPr lang="en-US">
                <a:latin typeface="Constantia" charset="0"/>
              </a:rPr>
              <a:t>And then what do you do?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 Black" charset="0"/>
              </a:rPr>
              <a:t>All useful recipes involve repetition</a:t>
            </a:r>
          </a:p>
          <a:p>
            <a:r>
              <a:rPr lang="en-US" b="1" dirty="0">
                <a:latin typeface="Arial Black" charset="0"/>
              </a:rPr>
              <a:t>	- Take </a:t>
            </a:r>
            <a:r>
              <a:rPr lang="en-US" b="1" u="sng" dirty="0">
                <a:latin typeface="Arial Black" charset="0"/>
              </a:rPr>
              <a:t>four</a:t>
            </a:r>
            <a:r>
              <a:rPr lang="en-US" b="1" dirty="0">
                <a:latin typeface="Arial Black" charset="0"/>
              </a:rPr>
              <a:t> eggs and crack </a:t>
            </a:r>
            <a:r>
              <a:rPr lang="en-US" b="1" u="sng" dirty="0">
                <a:latin typeface="Arial Black" charset="0"/>
              </a:rPr>
              <a:t>them</a:t>
            </a:r>
            <a:r>
              <a:rPr lang="en-US" b="1" dirty="0">
                <a:latin typeface="Arial Black" charset="0"/>
              </a:rPr>
              <a:t>….</a:t>
            </a:r>
          </a:p>
          <a:p>
            <a:r>
              <a:rPr lang="en-US" b="1" dirty="0">
                <a:latin typeface="Arial Black" charset="0"/>
              </a:rPr>
              <a:t>	- Beat the eggs </a:t>
            </a:r>
            <a:r>
              <a:rPr lang="en-US" b="1" u="sng" dirty="0">
                <a:latin typeface="Arial Black" charset="0"/>
              </a:rPr>
              <a:t>until</a:t>
            </a:r>
            <a:r>
              <a:rPr lang="en-US" b="1" dirty="0">
                <a:latin typeface="Arial Black" charset="0"/>
              </a:rPr>
              <a:t>…</a:t>
            </a:r>
          </a:p>
          <a:p>
            <a:endParaRPr lang="en-US" b="1" dirty="0">
              <a:latin typeface="Arial Black" charset="0"/>
            </a:endParaRPr>
          </a:p>
          <a:p>
            <a:r>
              <a:rPr lang="en-US" b="1" dirty="0">
                <a:latin typeface="Arial Black" charset="0"/>
              </a:rPr>
              <a:t>We need these repetition (</a:t>
            </a:r>
            <a:r>
              <a:rPr lang="ja-JP" altLang="en-US" b="1" dirty="0">
                <a:latin typeface="Arial Black" charset="0"/>
              </a:rPr>
              <a:t>“</a:t>
            </a:r>
            <a:r>
              <a:rPr lang="en-US" altLang="ja-JP" b="1" dirty="0">
                <a:latin typeface="Arial Black" charset="0"/>
              </a:rPr>
              <a:t>iteration</a:t>
            </a:r>
            <a:r>
              <a:rPr lang="ja-JP" altLang="en-US" b="1" dirty="0">
                <a:latin typeface="Arial Black" charset="0"/>
              </a:rPr>
              <a:t>”</a:t>
            </a:r>
            <a:r>
              <a:rPr lang="en-US" altLang="ja-JP" b="1" dirty="0">
                <a:latin typeface="Arial Black" charset="0"/>
              </a:rPr>
              <a:t>) constructs in computer </a:t>
            </a:r>
            <a:r>
              <a:rPr lang="en-US" altLang="ja-JP" b="1" dirty="0" smtClean="0">
                <a:latin typeface="Arial Black" charset="0"/>
              </a:rPr>
              <a:t>algorithms, too!</a:t>
            </a:r>
          </a:p>
          <a:p>
            <a:r>
              <a:rPr lang="en-US" b="1" dirty="0">
                <a:latin typeface="Arial Black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936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475" y="1268760"/>
            <a:ext cx="7273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most schools don’t teach</a:t>
            </a:r>
          </a:p>
          <a:p>
            <a:r>
              <a:rPr lang="en-US" sz="2800" dirty="0">
                <a:hlinkClick r:id="rId2"/>
              </a:rPr>
              <a:t>https://www.youtube.com/watch?v=nKIu9yen5nc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hour of code</a:t>
            </a:r>
          </a:p>
          <a:p>
            <a:r>
              <a:rPr lang="en-US" sz="2800" dirty="0" smtClean="0">
                <a:hlinkClick r:id="rId3"/>
              </a:rPr>
              <a:t>https://www.youtube.com/watch?v=FC5FbmsH4fw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“If 'coding' would be your superpower, what would you do?”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Decreasing the red in a picture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1910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Recipe: To decrease the red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Ingredients: One picture, name it </a:t>
            </a:r>
            <a:r>
              <a:rPr lang="en-US" b="1" dirty="0" err="1">
                <a:latin typeface="Constantia" charset="0"/>
              </a:rPr>
              <a:t>pict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Step 1: Get </a:t>
            </a:r>
            <a:r>
              <a:rPr lang="en-US" u="sng" dirty="0">
                <a:latin typeface="Constantia" charset="0"/>
              </a:rPr>
              <a:t>all</a:t>
            </a:r>
            <a:r>
              <a:rPr lang="en-US" dirty="0">
                <a:latin typeface="Constantia" charset="0"/>
              </a:rPr>
              <a:t> the pixels of </a:t>
            </a:r>
            <a:r>
              <a:rPr lang="en-US" b="1" dirty="0" err="1">
                <a:latin typeface="Constantia" charset="0"/>
              </a:rPr>
              <a:t>pict</a:t>
            </a:r>
            <a:r>
              <a:rPr lang="en-US" dirty="0">
                <a:latin typeface="Constantia" charset="0"/>
              </a:rPr>
              <a:t>.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u="sng" dirty="0" smtClean="0">
                <a:latin typeface="Constantia" charset="0"/>
              </a:rPr>
              <a:t>For </a:t>
            </a:r>
            <a:r>
              <a:rPr lang="en-US" u="sng" dirty="0">
                <a:latin typeface="Constantia" charset="0"/>
              </a:rPr>
              <a:t>each</a:t>
            </a:r>
            <a:r>
              <a:rPr lang="en-US" dirty="0">
                <a:latin typeface="Constantia" charset="0"/>
              </a:rPr>
              <a:t> pixel </a:t>
            </a:r>
            <a:r>
              <a:rPr lang="en-US" b="1" dirty="0">
                <a:latin typeface="Constantia" charset="0"/>
              </a:rPr>
              <a:t>p</a:t>
            </a:r>
            <a:r>
              <a:rPr lang="en-US" dirty="0">
                <a:latin typeface="Constantia" charset="0"/>
              </a:rPr>
              <a:t> in the set of pixels…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Step 2: Get the value of the red of pixel </a:t>
            </a:r>
            <a:r>
              <a:rPr lang="en-US" b="1" dirty="0">
                <a:latin typeface="Constantia" charset="0"/>
              </a:rPr>
              <a:t>p</a:t>
            </a:r>
            <a:r>
              <a:rPr lang="en-US" dirty="0">
                <a:latin typeface="Constantia" charset="0"/>
              </a:rPr>
              <a:t>, and set it to 50% of its original value</a:t>
            </a:r>
          </a:p>
        </p:txBody>
      </p:sp>
      <p:pic>
        <p:nvPicPr>
          <p:cNvPr id="71683" name="Picture 4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170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katie-smaller-red-decrea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170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4114800" y="28956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en-US" dirty="0" smtClean="0"/>
              <a:t>``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65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Use a </a:t>
            </a:r>
            <a:r>
              <a:rPr lang="en-US" smtClean="0">
                <a:solidFill>
                  <a:schemeClr val="accent1"/>
                </a:solidFill>
                <a:ea typeface="+mj-ea"/>
                <a:cs typeface="+mj-cs"/>
              </a:rPr>
              <a:t>for</a:t>
            </a:r>
            <a:r>
              <a:rPr lang="en-US" smtClean="0">
                <a:ea typeface="+mj-ea"/>
                <a:cs typeface="+mj-cs"/>
              </a:rPr>
              <a:t> loop!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Our first picture recipe</a:t>
            </a: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295400" y="2676525"/>
            <a:ext cx="4013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</a:t>
            </a:r>
            <a:r>
              <a:rPr lang="en-US" sz="2000" dirty="0" err="1" smtClean="0">
                <a:latin typeface="Arial Black" charset="0"/>
              </a:rPr>
              <a:t>picture</a:t>
            </a:r>
            <a:r>
              <a:rPr lang="en-US" sz="2000" dirty="0" smtClean="0">
                <a:latin typeface="Arial Black" charset="0"/>
              </a:rPr>
              <a:t>)</a:t>
            </a:r>
            <a:r>
              <a:rPr lang="en-US" sz="2000" dirty="0">
                <a:latin typeface="Arial Black" charset="0"/>
              </a:rPr>
              <a:t>:</a:t>
            </a:r>
            <a:endParaRPr lang="en-US" sz="2000" dirty="0" smtClean="0">
              <a:latin typeface="Arial Black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Arial Black" charset="0"/>
              </a:rPr>
              <a:t>  for</a:t>
            </a:r>
            <a:r>
              <a:rPr lang="en-US" sz="2000" dirty="0" smtClean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 smtClean="0">
                <a:solidFill>
                  <a:schemeClr val="accent1"/>
                </a:solidFill>
                <a:latin typeface="Arial Black" charset="0"/>
              </a:rPr>
              <a:t> </a:t>
            </a:r>
            <a:r>
              <a:rPr lang="en-US" sz="2000" dirty="0" err="1" smtClean="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 smtClean="0">
                <a:latin typeface="Arial Black" charset="0"/>
              </a:rPr>
              <a:t>(picture</a:t>
            </a:r>
            <a:r>
              <a:rPr lang="en-US" sz="2000" dirty="0" smtClean="0">
                <a:latin typeface="Arial Black" charset="0"/>
              </a:rPr>
              <a:t>):</a:t>
            </a:r>
            <a:endParaRPr lang="en-US" sz="2000" dirty="0">
              <a:latin typeface="Arial Black" charset="0"/>
            </a:endParaRPr>
          </a:p>
          <a:p>
            <a:r>
              <a:rPr lang="en-US" sz="2000" dirty="0">
                <a:latin typeface="Arial Black" charset="0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value * 0.5)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6019800" y="3582988"/>
            <a:ext cx="312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Arial Black" charset="0"/>
              </a:rPr>
              <a:t>The </a:t>
            </a:r>
            <a:r>
              <a:rPr lang="en-US" b="1" dirty="0" smtClean="0">
                <a:latin typeface="Arial Black" charset="0"/>
              </a:rPr>
              <a:t>loop.</a:t>
            </a:r>
            <a:endParaRPr lang="en-US" b="1" dirty="0">
              <a:latin typeface="Arial Black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 Black" charset="0"/>
              </a:rPr>
              <a:t>Note </a:t>
            </a:r>
            <a:r>
              <a:rPr lang="en-US" b="1" dirty="0">
                <a:latin typeface="Arial Black" charset="0"/>
              </a:rPr>
              <a:t>the indentation! </a:t>
            </a: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1523999" y="3048001"/>
            <a:ext cx="3784613" cy="951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accent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9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2890664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</a:t>
            </a: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for</a:t>
            </a:r>
            <a:r>
              <a:rPr lang="en-US" dirty="0" smtClean="0">
                <a:ea typeface="+mj-ea"/>
                <a:cs typeface="+mj-cs"/>
              </a:rPr>
              <a:t> loops are written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48880"/>
            <a:ext cx="8153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  <a:latin typeface="Constantia" charset="0"/>
              </a:rPr>
              <a:t>for</a:t>
            </a:r>
            <a:r>
              <a:rPr lang="en-US" sz="2400" b="1" dirty="0">
                <a:latin typeface="Constantia" charset="0"/>
              </a:rPr>
              <a:t> </a:t>
            </a:r>
            <a:r>
              <a:rPr lang="en-US" sz="2400" dirty="0">
                <a:latin typeface="Constantia" charset="0"/>
              </a:rPr>
              <a:t>is the name of the command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An </a:t>
            </a:r>
            <a:r>
              <a:rPr lang="en-US" sz="2400" i="1" dirty="0">
                <a:latin typeface="Constantia" charset="0"/>
              </a:rPr>
              <a:t>index variable </a:t>
            </a:r>
            <a:r>
              <a:rPr lang="en-US" sz="2400" dirty="0">
                <a:latin typeface="Constantia" charset="0"/>
              </a:rPr>
              <a:t>is used to hold each of the different  values of a sequence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The word </a:t>
            </a:r>
            <a:r>
              <a:rPr lang="en-US" sz="2400" b="1" dirty="0">
                <a:solidFill>
                  <a:schemeClr val="accent1"/>
                </a:solidFill>
                <a:latin typeface="Constantia" charset="0"/>
              </a:rPr>
              <a:t>in</a:t>
            </a:r>
            <a:endParaRPr lang="en-US" sz="2400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A function that generates a </a:t>
            </a:r>
            <a:r>
              <a:rPr lang="en-US" sz="2400" i="1" dirty="0">
                <a:latin typeface="Constantia" charset="0"/>
              </a:rPr>
              <a:t>sequence</a:t>
            </a:r>
            <a:endParaRPr lang="en-US" sz="2400" dirty="0">
              <a:latin typeface="Constanti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 charset="0"/>
              </a:rPr>
              <a:t>The index variable will be the name for one value in the sequence, each time through the </a:t>
            </a:r>
            <a:r>
              <a:rPr lang="en-US" b="1" dirty="0" smtClean="0">
                <a:latin typeface="Constantia" charset="0"/>
              </a:rPr>
              <a:t>loop (the fact that we use </a:t>
            </a:r>
            <a:r>
              <a:rPr lang="en-US" b="1" dirty="0" err="1" smtClean="0">
                <a:latin typeface="Constantia" charset="0"/>
              </a:rPr>
              <a:t>getPixels</a:t>
            </a:r>
            <a:r>
              <a:rPr lang="en-US" b="1" dirty="0" smtClean="0">
                <a:latin typeface="Constantia" charset="0"/>
              </a:rPr>
              <a:t> should suffice here)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A colon (</a:t>
            </a:r>
            <a:r>
              <a:rPr lang="ja-JP" altLang="en-US" sz="2400" dirty="0">
                <a:latin typeface="Constantia" charset="0"/>
              </a:rPr>
              <a:t>“</a:t>
            </a:r>
            <a:r>
              <a:rPr lang="en-US" altLang="ja-JP" sz="2400" dirty="0">
                <a:latin typeface="Constantia" charset="0"/>
              </a:rPr>
              <a:t>:</a:t>
            </a:r>
            <a:r>
              <a:rPr lang="ja-JP" altLang="en-US" sz="2400" dirty="0">
                <a:latin typeface="Constantia" charset="0"/>
              </a:rPr>
              <a:t>”</a:t>
            </a:r>
            <a:r>
              <a:rPr lang="en-US" altLang="ja-JP" sz="2400" dirty="0">
                <a:latin typeface="Constantia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And a </a:t>
            </a:r>
            <a:r>
              <a:rPr lang="en-US" sz="2400" i="1" dirty="0">
                <a:latin typeface="Constantia" charset="0"/>
              </a:rPr>
              <a:t>block </a:t>
            </a:r>
            <a:r>
              <a:rPr lang="en-US" sz="2400" dirty="0">
                <a:latin typeface="Constantia" charset="0"/>
              </a:rPr>
              <a:t>(the indented lines of code)</a:t>
            </a:r>
            <a:endParaRPr lang="en-US" sz="2400" b="1" dirty="0">
              <a:latin typeface="Constantia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86200" y="657761"/>
            <a:ext cx="4013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</a:t>
            </a:r>
            <a:r>
              <a:rPr lang="en-US" sz="2000" dirty="0" err="1" smtClean="0">
                <a:latin typeface="Arial Black" charset="0"/>
              </a:rPr>
              <a:t>picture</a:t>
            </a:r>
            <a:r>
              <a:rPr lang="en-US" sz="2000" dirty="0" smtClean="0">
                <a:latin typeface="Arial Black" charset="0"/>
              </a:rPr>
              <a:t>)</a:t>
            </a:r>
            <a:r>
              <a:rPr lang="en-US" sz="2000" dirty="0">
                <a:latin typeface="Arial Black" charset="0"/>
              </a:rPr>
              <a:t>:</a:t>
            </a:r>
            <a:endParaRPr lang="en-US" sz="2000" dirty="0" smtClean="0">
              <a:latin typeface="Arial Black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Arial Black" charset="0"/>
              </a:rPr>
              <a:t>  for</a:t>
            </a:r>
            <a:r>
              <a:rPr lang="en-US" sz="2000" dirty="0" smtClean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 smtClean="0">
                <a:solidFill>
                  <a:schemeClr val="accent1"/>
                </a:solidFill>
                <a:latin typeface="Arial Black" charset="0"/>
              </a:rPr>
              <a:t> </a:t>
            </a:r>
            <a:r>
              <a:rPr lang="en-US" sz="2000" dirty="0" err="1" smtClean="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 smtClean="0">
                <a:latin typeface="Arial Black" charset="0"/>
              </a:rPr>
              <a:t>(picture</a:t>
            </a:r>
            <a:r>
              <a:rPr lang="en-US" sz="2000" dirty="0" smtClean="0">
                <a:latin typeface="Arial Black" charset="0"/>
              </a:rPr>
              <a:t>):</a:t>
            </a:r>
            <a:endParaRPr lang="en-US" sz="2000" dirty="0">
              <a:latin typeface="Arial Black" charset="0"/>
            </a:endParaRPr>
          </a:p>
          <a:p>
            <a:r>
              <a:rPr lang="en-US" sz="2000" dirty="0">
                <a:latin typeface="Arial Black" charset="0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value * 0.5)</a:t>
            </a:r>
          </a:p>
        </p:txBody>
      </p:sp>
    </p:spTree>
    <p:extLst>
      <p:ext uri="{BB962C8B-B14F-4D97-AF65-F5344CB8AC3E}">
        <p14:creationId xmlns:p14="http://schemas.microsoft.com/office/powerpoint/2010/main" val="3797155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35516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happens when a </a:t>
            </a: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for</a:t>
            </a:r>
            <a:r>
              <a:rPr lang="en-US" dirty="0" smtClean="0">
                <a:ea typeface="+mj-ea"/>
                <a:cs typeface="+mj-cs"/>
              </a:rPr>
              <a:t> loop is executed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534400" cy="4267200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The </a:t>
            </a:r>
            <a:r>
              <a:rPr lang="en-US" i="1">
                <a:latin typeface="Constantia" charset="0"/>
              </a:rPr>
              <a:t>index variable</a:t>
            </a:r>
            <a:r>
              <a:rPr lang="en-US">
                <a:latin typeface="Constantia" charset="0"/>
              </a:rPr>
              <a:t> is set to an item in the </a:t>
            </a:r>
            <a:r>
              <a:rPr lang="en-US" i="1">
                <a:latin typeface="Constantia" charset="0"/>
              </a:rPr>
              <a:t>sequence</a:t>
            </a: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The block is executed</a:t>
            </a:r>
          </a:p>
          <a:p>
            <a:pPr lvl="1" eaLnBrk="1" hangingPunct="1"/>
            <a:r>
              <a:rPr lang="en-US">
                <a:latin typeface="Constantia" charset="0"/>
              </a:rPr>
              <a:t>The variable is often used inside the block</a:t>
            </a:r>
          </a:p>
          <a:p>
            <a:pPr eaLnBrk="1" hangingPunct="1"/>
            <a:r>
              <a:rPr lang="en-US">
                <a:latin typeface="Constantia" charset="0"/>
              </a:rPr>
              <a:t>Then execution </a:t>
            </a:r>
            <a:r>
              <a:rPr lang="en-US" i="1">
                <a:latin typeface="Constantia" charset="0"/>
              </a:rPr>
              <a:t>loops</a:t>
            </a:r>
            <a:r>
              <a:rPr lang="en-US">
                <a:latin typeface="Constantia" charset="0"/>
              </a:rPr>
              <a:t> to the </a:t>
            </a:r>
            <a:r>
              <a:rPr lang="en-US" b="1">
                <a:solidFill>
                  <a:schemeClr val="accent1"/>
                </a:solidFill>
                <a:latin typeface="Constantia" charset="0"/>
              </a:rPr>
              <a:t>for</a:t>
            </a:r>
            <a:r>
              <a:rPr lang="en-US">
                <a:latin typeface="Constantia" charset="0"/>
              </a:rPr>
              <a:t> statement, where the index variable gets set to the next item in the sequence</a:t>
            </a:r>
          </a:p>
          <a:p>
            <a:pPr eaLnBrk="1" hangingPunct="1"/>
            <a:r>
              <a:rPr lang="en-US">
                <a:latin typeface="Constantia" charset="0"/>
              </a:rPr>
              <a:t>Repeat until every value in the sequence was used.</a:t>
            </a:r>
          </a:p>
        </p:txBody>
      </p:sp>
    </p:spTree>
    <p:extLst>
      <p:ext uri="{BB962C8B-B14F-4D97-AF65-F5344CB8AC3E}">
        <p14:creationId xmlns:p14="http://schemas.microsoft.com/office/powerpoint/2010/main" val="2631179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 descr="Katie-small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4343400"/>
            <a:ext cx="1122363" cy="1457325"/>
          </a:xfrm>
          <a:noFill/>
        </p:spPr>
      </p:pic>
      <p:sp>
        <p:nvSpPr>
          <p:cNvPr id="83971" name="Line 3"/>
          <p:cNvSpPr>
            <a:spLocks noChangeShapeType="1"/>
          </p:cNvSpPr>
          <p:nvPr/>
        </p:nvSpPr>
        <p:spPr bwMode="auto">
          <a:xfrm flipH="1">
            <a:off x="43434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3635375" cy="15525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Here we take a picture object in as a parameter to the function and call it </a:t>
            </a:r>
            <a:r>
              <a:rPr lang="en-US" b="1"/>
              <a:t>picture</a:t>
            </a:r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decreaseRed(picture):</a:t>
            </a:r>
          </a:p>
          <a:p>
            <a:r>
              <a:rPr lang="en-US" sz="2000">
                <a:latin typeface="Arial Black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>
                <a:latin typeface="Arial Black" charset="0"/>
              </a:rPr>
              <a:t> p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>
                <a:latin typeface="Arial Black" charset="0"/>
              </a:rPr>
              <a:t>(picture):</a:t>
            </a:r>
          </a:p>
          <a:p>
            <a:r>
              <a:rPr lang="en-US" sz="2000">
                <a:latin typeface="Arial Black" charset="0"/>
              </a:rPr>
              <a:t>       originalRed =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>
                <a:latin typeface="Arial Black" charset="0"/>
              </a:rPr>
              <a:t>(p)</a:t>
            </a:r>
          </a:p>
          <a:p>
            <a:r>
              <a:rPr lang="en-US" sz="2000">
                <a:latin typeface="Arial Black" charset="0"/>
              </a:rPr>
              <a:t>      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>
                <a:latin typeface="Arial Black" charset="0"/>
              </a:rPr>
              <a:t>(p, originalRed * 0.5)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AU" dirty="0"/>
              <a:t>’</a:t>
            </a:r>
            <a:r>
              <a:rPr lang="en-US" altLang="ja-JP" dirty="0" err="1"/>
              <a:t>s</a:t>
            </a:r>
            <a:r>
              <a:rPr lang="en-US" altLang="ja-JP" dirty="0"/>
              <a:t> walk that through slowly…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Now, get the pixels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 flipH="1" flipV="1">
            <a:off x="4572000" y="2438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181600" y="1828800"/>
            <a:ext cx="3635375" cy="15696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We get all the pixels from the </a:t>
            </a:r>
            <a:r>
              <a:rPr lang="en-US" b="1" dirty="0"/>
              <a:t>picture</a:t>
            </a:r>
            <a:r>
              <a:rPr lang="en-US" dirty="0"/>
              <a:t>, then make </a:t>
            </a:r>
            <a:r>
              <a:rPr lang="en-US" b="1" dirty="0" err="1"/>
              <a:t>p</a:t>
            </a:r>
            <a:r>
              <a:rPr lang="en-US" dirty="0"/>
              <a:t> be the name of each</a:t>
            </a:r>
            <a:r>
              <a:rPr lang="en-US" dirty="0" smtClean="0"/>
              <a:t> pixel </a:t>
            </a:r>
            <a:r>
              <a:rPr lang="en-US" i="1" dirty="0" smtClean="0"/>
              <a:t>one </a:t>
            </a:r>
            <a:r>
              <a:rPr lang="en-US" i="1" dirty="0"/>
              <a:t>at a time</a:t>
            </a:r>
            <a:endParaRPr lang="en-US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8774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r=135 g=131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b=105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dirty="0" err="1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=</a:t>
            </a:r>
            <a:r>
              <a:rPr lang="en-US" sz="2000" dirty="0" smtClean="0">
                <a:latin typeface="Times New Roman" charset="0"/>
              </a:rPr>
              <a:t>133</a:t>
            </a:r>
            <a:br>
              <a:rPr lang="en-US" sz="2000" dirty="0" smtClean="0">
                <a:latin typeface="Times New Roman" charset="0"/>
              </a:rPr>
            </a:br>
            <a:r>
              <a:rPr lang="en-US" sz="2000" dirty="0" err="1" smtClean="0">
                <a:latin typeface="Times New Roman" charset="0"/>
              </a:rPr>
              <a:t>g</a:t>
            </a:r>
            <a:r>
              <a:rPr lang="en-US" sz="2000" dirty="0" smtClean="0">
                <a:latin typeface="Times New Roman" charset="0"/>
              </a:rPr>
              <a:t>=</a:t>
            </a:r>
            <a:r>
              <a:rPr lang="en-US" sz="2000" dirty="0">
                <a:latin typeface="Times New Roman" charset="0"/>
              </a:rPr>
              <a:t>114 </a:t>
            </a:r>
            <a:r>
              <a:rPr lang="en-US" sz="2000" dirty="0" err="1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=46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 flipV="1">
            <a:off x="47244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decreaseRed(picture):</a:t>
            </a:r>
          </a:p>
          <a:p>
            <a:r>
              <a:rPr lang="en-US" sz="2000">
                <a:latin typeface="Arial Black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>
                <a:latin typeface="Arial Black" charset="0"/>
              </a:rPr>
              <a:t> p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>
                <a:latin typeface="Arial Black" charset="0"/>
              </a:rPr>
              <a:t>(picture):</a:t>
            </a:r>
          </a:p>
          <a:p>
            <a:r>
              <a:rPr lang="en-US" sz="2000">
                <a:latin typeface="Arial Black" charset="0"/>
              </a:rPr>
              <a:t>       originalRed =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>
                <a:latin typeface="Arial Black" charset="0"/>
              </a:rPr>
              <a:t>(p)</a:t>
            </a:r>
          </a:p>
          <a:p>
            <a:r>
              <a:rPr lang="en-US" sz="2000">
                <a:latin typeface="Arial Black" charset="0"/>
              </a:rPr>
              <a:t>      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>
                <a:latin typeface="Arial Black" charset="0"/>
              </a:rPr>
              <a:t>(p, originalRed * 0.5)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8537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3"/>
          <p:cNvSpPr>
            <a:spLocks noChangeShapeType="1"/>
          </p:cNvSpPr>
          <p:nvPr/>
        </p:nvSpPr>
        <p:spPr bwMode="auto">
          <a:xfrm flipH="1" flipV="1">
            <a:off x="4419600" y="27432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105400" y="2209800"/>
            <a:ext cx="3635375" cy="1187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We get the red value of pixel </a:t>
            </a:r>
            <a:r>
              <a:rPr lang="en-US" b="1"/>
              <a:t>p </a:t>
            </a:r>
            <a:r>
              <a:rPr lang="en-US"/>
              <a:t>and name it </a:t>
            </a:r>
            <a:r>
              <a:rPr lang="en-US" b="1"/>
              <a:t>originalRed</a:t>
            </a:r>
            <a:endParaRPr lang="en-US"/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3032125" y="6073775"/>
            <a:ext cx="207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originalRed</a:t>
            </a:r>
            <a:r>
              <a:rPr lang="en-US" sz="2000">
                <a:latin typeface="Times New Roman" charset="0"/>
              </a:rPr>
              <a:t>= 135</a:t>
            </a: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decreaseRed(picture):</a:t>
            </a:r>
          </a:p>
          <a:p>
            <a:r>
              <a:rPr lang="en-US" sz="2000">
                <a:latin typeface="Arial Black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>
                <a:latin typeface="Arial Black" charset="0"/>
              </a:rPr>
              <a:t> p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>
                <a:latin typeface="Arial Black" charset="0"/>
              </a:rPr>
              <a:t>(picture):</a:t>
            </a:r>
          </a:p>
          <a:p>
            <a:r>
              <a:rPr lang="en-US" sz="2000">
                <a:latin typeface="Arial Black" charset="0"/>
              </a:rPr>
              <a:t>       originalRed =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>
                <a:latin typeface="Arial Black" charset="0"/>
              </a:rPr>
              <a:t>(p)</a:t>
            </a:r>
          </a:p>
          <a:p>
            <a:r>
              <a:rPr lang="en-US" sz="2000">
                <a:latin typeface="Arial Black" charset="0"/>
              </a:rPr>
              <a:t>      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>
                <a:latin typeface="Arial Black" charset="0"/>
              </a:rPr>
              <a:t>(p, originalRed * 0.5)</a:t>
            </a:r>
          </a:p>
        </p:txBody>
      </p:sp>
      <p:sp>
        <p:nvSpPr>
          <p:cNvPr id="88074" name="Rectangle 11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8774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r=135 g=131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b=105</a:t>
            </a:r>
          </a:p>
        </p:txBody>
      </p:sp>
      <p:sp>
        <p:nvSpPr>
          <p:cNvPr id="88076" name="Rectangle 13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Text Box 14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dirty="0" err="1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=</a:t>
            </a:r>
            <a:r>
              <a:rPr lang="en-US" sz="2000" dirty="0" smtClean="0">
                <a:latin typeface="Times New Roman" charset="0"/>
              </a:rPr>
              <a:t>133</a:t>
            </a:r>
            <a:br>
              <a:rPr lang="en-US" sz="2000" dirty="0" smtClean="0">
                <a:latin typeface="Times New Roman" charset="0"/>
              </a:rPr>
            </a:br>
            <a:r>
              <a:rPr lang="en-US" sz="2000" dirty="0" err="1" smtClean="0">
                <a:latin typeface="Times New Roman" charset="0"/>
              </a:rPr>
              <a:t>g</a:t>
            </a:r>
            <a:r>
              <a:rPr lang="en-US" sz="2000" dirty="0" smtClean="0">
                <a:latin typeface="Times New Roman" charset="0"/>
              </a:rPr>
              <a:t>=</a:t>
            </a:r>
            <a:r>
              <a:rPr lang="en-US" sz="2000" dirty="0">
                <a:latin typeface="Times New Roman" charset="0"/>
              </a:rPr>
              <a:t>114 </a:t>
            </a:r>
            <a:r>
              <a:rPr lang="en-US" sz="2000" dirty="0" err="1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=46</a:t>
            </a:r>
          </a:p>
        </p:txBody>
      </p:sp>
      <p:sp>
        <p:nvSpPr>
          <p:cNvPr id="88078" name="Rectangle 15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88080" name="Text Box 1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88081" name="Text Box 18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88082" name="Line 19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Line 20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Text Box 21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ckwell"/>
                <a:ea typeface="ＭＳ Ｐゴシック" charset="0"/>
                <a:cs typeface="Rockwell"/>
              </a:rPr>
              <a:t>Now, get the red value from pixel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ckwell"/>
                <a:ea typeface="ＭＳ Ｐゴシック" charset="0"/>
                <a:cs typeface="Rockwell"/>
              </a:rPr>
              <a:t>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/>
              <a:ea typeface="ＭＳ Ｐゴシック" charset="0"/>
              <a:cs typeface="Rockwell"/>
            </a:endParaRPr>
          </a:p>
        </p:txBody>
      </p:sp>
      <p:pic>
        <p:nvPicPr>
          <p:cNvPr id="23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4343400"/>
            <a:ext cx="1122363" cy="1457325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Now change the pixel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 flipH="1" flipV="1">
            <a:off x="2743200" y="3216274"/>
            <a:ext cx="251460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3635375" cy="1187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Set the red value of pixel </a:t>
            </a:r>
            <a:r>
              <a:rPr lang="en-US" b="1"/>
              <a:t>p</a:t>
            </a:r>
            <a:r>
              <a:rPr lang="en-US"/>
              <a:t> to 0.5 (50%) of </a:t>
            </a:r>
            <a:r>
              <a:rPr lang="en-US" b="1"/>
              <a:t>originalRed</a:t>
            </a:r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032125" y="6073775"/>
            <a:ext cx="213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originalRed </a:t>
            </a:r>
            <a:r>
              <a:rPr lang="en-US" sz="2000">
                <a:latin typeface="Times New Roman" charset="0"/>
              </a:rPr>
              <a:t>= 135</a:t>
            </a:r>
          </a:p>
        </p:txBody>
      </p:sp>
      <p:sp>
        <p:nvSpPr>
          <p:cNvPr id="90126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dirty="0" err="1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=</a:t>
            </a:r>
            <a:r>
              <a:rPr lang="en-US" sz="2000" dirty="0" smtClean="0">
                <a:latin typeface="Times New Roman" charset="0"/>
              </a:rPr>
              <a:t>133</a:t>
            </a:r>
            <a:br>
              <a:rPr lang="en-US" sz="2000" dirty="0" smtClean="0">
                <a:latin typeface="Times New Roman" charset="0"/>
              </a:rPr>
            </a:br>
            <a:r>
              <a:rPr lang="en-US" sz="2000" dirty="0" err="1" smtClean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=114 </a:t>
            </a:r>
            <a:r>
              <a:rPr lang="en-US" sz="2000" dirty="0" err="1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=46</a:t>
            </a:r>
          </a:p>
        </p:txBody>
      </p:sp>
      <p:sp>
        <p:nvSpPr>
          <p:cNvPr id="90130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>
                <a:latin typeface="Arial Black" charset="0"/>
              </a:rPr>
              <a:t>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Then move on to the next pixel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 flipH="1">
            <a:off x="4495800" y="243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29200" y="2133600"/>
            <a:ext cx="3635375" cy="8223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Move on to the next pixel and name </a:t>
            </a:r>
            <a:r>
              <a:rPr lang="en-US" i="1"/>
              <a:t>it</a:t>
            </a:r>
            <a:r>
              <a:rPr lang="en-US"/>
              <a:t> </a:t>
            </a:r>
            <a:r>
              <a:rPr lang="en-US" b="1"/>
              <a:t>p</a:t>
            </a:r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032125" y="6073775"/>
            <a:ext cx="213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originalRed </a:t>
            </a:r>
            <a:r>
              <a:rPr lang="en-US" sz="2000">
                <a:latin typeface="Times New Roman" charset="0"/>
              </a:rPr>
              <a:t>= 135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decreaseRed(picture):</a:t>
            </a:r>
          </a:p>
          <a:p>
            <a:r>
              <a:rPr lang="en-US" sz="2000">
                <a:latin typeface="Arial Black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>
                <a:latin typeface="Arial Black" charset="0"/>
              </a:rPr>
              <a:t> p </a:t>
            </a:r>
            <a:r>
              <a:rPr lang="en-US" sz="200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>
                <a:latin typeface="Arial Black" charset="0"/>
              </a:rPr>
              <a:t>(picture):</a:t>
            </a:r>
          </a:p>
          <a:p>
            <a:r>
              <a:rPr lang="en-US" sz="2000">
                <a:latin typeface="Arial Black" charset="0"/>
              </a:rPr>
              <a:t>       originalRed =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>
                <a:latin typeface="Arial Black" charset="0"/>
              </a:rPr>
              <a:t>(p)</a:t>
            </a:r>
          </a:p>
          <a:p>
            <a:r>
              <a:rPr lang="en-US" sz="2000">
                <a:latin typeface="Arial Black" charset="0"/>
              </a:rPr>
              <a:t>       </a:t>
            </a:r>
            <a:r>
              <a:rPr lang="en-US" sz="2000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>
                <a:latin typeface="Arial Black" charset="0"/>
              </a:rPr>
              <a:t>(p, originalRed * 0.5)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92174" name="Rectangle 1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Text Box 1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92176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dirty="0" err="1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=</a:t>
            </a:r>
            <a:r>
              <a:rPr lang="en-US" sz="2000" dirty="0" smtClean="0">
                <a:latin typeface="Times New Roman" charset="0"/>
              </a:rPr>
              <a:t>133</a:t>
            </a:r>
            <a:br>
              <a:rPr lang="en-US" sz="2000" dirty="0" smtClean="0">
                <a:latin typeface="Times New Roman" charset="0"/>
              </a:rPr>
            </a:br>
            <a:r>
              <a:rPr lang="en-US" sz="2000" dirty="0" err="1" smtClean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=114 </a:t>
            </a:r>
            <a:r>
              <a:rPr lang="en-US" sz="2000" dirty="0" err="1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=46</a:t>
            </a:r>
          </a:p>
        </p:txBody>
      </p:sp>
      <p:sp>
        <p:nvSpPr>
          <p:cNvPr id="92178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Get its red value</a:t>
            </a:r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4211" name="Line 5"/>
          <p:cNvSpPr>
            <a:spLocks noChangeShapeType="1"/>
          </p:cNvSpPr>
          <p:nvPr/>
        </p:nvSpPr>
        <p:spPr bwMode="auto">
          <a:xfrm flipH="1">
            <a:off x="4419600" y="18288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5508625" y="1371600"/>
            <a:ext cx="3635375" cy="15525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Set </a:t>
            </a:r>
            <a:r>
              <a:rPr lang="en-US" b="1"/>
              <a:t>originalRed</a:t>
            </a:r>
            <a:r>
              <a:rPr lang="en-US"/>
              <a:t> to the red value at the new </a:t>
            </a:r>
            <a:r>
              <a:rPr lang="en-US" b="1"/>
              <a:t>p</a:t>
            </a:r>
            <a:r>
              <a:rPr lang="en-US"/>
              <a:t>, then change the red at that new pixel.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>
                <a:latin typeface="Arial Black" charset="0"/>
              </a:rPr>
              <a:t>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94217" name="Text Box 11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4219" name="Line 13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Text Box 14"/>
          <p:cNvSpPr txBox="1">
            <a:spLocks noChangeArrowheads="1"/>
          </p:cNvSpPr>
          <p:nvPr/>
        </p:nvSpPr>
        <p:spPr bwMode="auto">
          <a:xfrm>
            <a:off x="3032125" y="6073775"/>
            <a:ext cx="213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originalRed </a:t>
            </a:r>
            <a:r>
              <a:rPr lang="en-US" sz="2000">
                <a:latin typeface="Times New Roman" charset="0"/>
              </a:rPr>
              <a:t>= 133</a:t>
            </a:r>
          </a:p>
        </p:txBody>
      </p:sp>
      <p:sp>
        <p:nvSpPr>
          <p:cNvPr id="94221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2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Text Box 19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Text Box 21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dirty="0" err="1">
                <a:latin typeface="Times New Roman" charset="0"/>
              </a:rPr>
              <a:t>r</a:t>
            </a:r>
            <a:r>
              <a:rPr lang="en-US" sz="2000" dirty="0">
                <a:latin typeface="Times New Roman" charset="0"/>
              </a:rPr>
              <a:t>=</a:t>
            </a:r>
            <a:r>
              <a:rPr lang="en-US" sz="2000" dirty="0" smtClean="0">
                <a:latin typeface="Times New Roman" charset="0"/>
              </a:rPr>
              <a:t>133</a:t>
            </a:r>
            <a:br>
              <a:rPr lang="en-US" sz="2000" dirty="0" smtClean="0">
                <a:latin typeface="Times New Roman" charset="0"/>
              </a:rPr>
            </a:br>
            <a:r>
              <a:rPr lang="en-US" sz="2000" dirty="0" err="1" smtClean="0">
                <a:latin typeface="Times New Roman" charset="0"/>
              </a:rPr>
              <a:t>g</a:t>
            </a:r>
            <a:r>
              <a:rPr lang="en-US" sz="2000" dirty="0">
                <a:latin typeface="Times New Roman" charset="0"/>
              </a:rPr>
              <a:t>=114 </a:t>
            </a:r>
            <a:r>
              <a:rPr lang="en-US" sz="2000" dirty="0" err="1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=46</a:t>
            </a:r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3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4343400"/>
            <a:ext cx="1122363" cy="1457325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9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else do we do in CS here at the University of Adelaide: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9" y="2295340"/>
            <a:ext cx="3554574" cy="27054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43808" y="2594030"/>
            <a:ext cx="3888432" cy="2387068"/>
            <a:chOff x="2627784" y="4473578"/>
            <a:chExt cx="3888432" cy="2387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784" y="4473578"/>
              <a:ext cx="3888432" cy="20177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9872" y="6491314"/>
              <a:ext cx="2135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“Internet of Things”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 rot="20211681">
            <a:off x="7781656" y="5950036"/>
            <a:ext cx="126241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And much</a:t>
            </a:r>
            <a:br>
              <a:rPr lang="en-US" dirty="0" smtClean="0"/>
            </a:br>
            <a:r>
              <a:rPr lang="en-US" dirty="0" smtClean="0"/>
              <a:t>more…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37" y="4977695"/>
            <a:ext cx="5220072" cy="158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637" y="2204864"/>
            <a:ext cx="2449607" cy="32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And change </a:t>
            </a:r>
            <a:r>
              <a:rPr lang="en-US" i="1" smtClean="0"/>
              <a:t>this</a:t>
            </a:r>
            <a:r>
              <a:rPr lang="en-US" smtClean="0"/>
              <a:t> red value</a:t>
            </a:r>
          </a:p>
        </p:txBody>
      </p:sp>
      <p:sp>
        <p:nvSpPr>
          <p:cNvPr id="96258" name="Line 3"/>
          <p:cNvSpPr>
            <a:spLocks noChangeShapeType="1"/>
          </p:cNvSpPr>
          <p:nvPr/>
        </p:nvSpPr>
        <p:spPr bwMode="auto">
          <a:xfrm flipH="1" flipV="1">
            <a:off x="4800600" y="3124200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5181600" y="2667000"/>
            <a:ext cx="3635375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Change the red value at pixel </a:t>
            </a:r>
            <a:r>
              <a:rPr lang="en-US" sz="2000" b="1"/>
              <a:t>p</a:t>
            </a:r>
            <a:r>
              <a:rPr lang="en-US" sz="2000"/>
              <a:t> to 50% of value</a:t>
            </a: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>
                <a:latin typeface="Arial Black" charset="0"/>
              </a:rPr>
              <a:t>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96267" name="Line 12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Text Box 13"/>
          <p:cNvSpPr txBox="1">
            <a:spLocks noChangeArrowheads="1"/>
          </p:cNvSpPr>
          <p:nvPr/>
        </p:nvSpPr>
        <p:spPr bwMode="auto">
          <a:xfrm>
            <a:off x="3032125" y="6073775"/>
            <a:ext cx="141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value</a:t>
            </a:r>
            <a:r>
              <a:rPr lang="en-US" sz="2000">
                <a:latin typeface="Times New Roman" charset="0"/>
              </a:rPr>
              <a:t> = 133</a:t>
            </a:r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96272" name="Rectangle 1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96274" name="Rectangle 19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42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Text Box 20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</a:t>
            </a:r>
            <a:r>
              <a:rPr lang="en-US" sz="2000" b="1">
                <a:latin typeface="Times New Roman" charset="0"/>
              </a:rPr>
              <a:t>66</a:t>
            </a:r>
            <a:r>
              <a:rPr lang="en-US" sz="2000">
                <a:latin typeface="Times New Roman" charset="0"/>
              </a:rPr>
              <a:t/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g=114 b=46</a:t>
            </a:r>
          </a:p>
        </p:txBody>
      </p:sp>
      <p:sp>
        <p:nvSpPr>
          <p:cNvPr id="96276" name="Rectangle 21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3" name="Picture 8" descr="Katie-smal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4343400"/>
            <a:ext cx="1122363" cy="1457325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And eventually, we do all pixels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077200" cy="8207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nstantia" charset="0"/>
              </a:rPr>
              <a:t>We go from this…		to this</a:t>
            </a:r>
            <a:r>
              <a:rPr lang="en-US" sz="2400" dirty="0" smtClean="0">
                <a:latin typeface="Constantia" charset="0"/>
              </a:rPr>
              <a:t>!</a:t>
            </a:r>
          </a:p>
          <a:p>
            <a:pPr eaLnBrk="1" hangingPunct="1"/>
            <a:endParaRPr lang="en-US" sz="2400" dirty="0" smtClean="0">
              <a:latin typeface="Constantia" charset="0"/>
            </a:endParaRPr>
          </a:p>
          <a:p>
            <a:pPr eaLnBrk="1" hangingPunct="1"/>
            <a:endParaRPr lang="en-US" sz="2400" dirty="0" smtClean="0">
              <a:latin typeface="Constantia" charset="0"/>
            </a:endParaRPr>
          </a:p>
          <a:p>
            <a:pPr eaLnBrk="1" hangingPunct="1"/>
            <a:endParaRPr lang="en-US" sz="2400" dirty="0" smtClean="0">
              <a:latin typeface="Constantia" charset="0"/>
            </a:endParaRPr>
          </a:p>
          <a:p>
            <a:pPr eaLnBrk="1" hangingPunct="1">
              <a:buNone/>
            </a:pPr>
            <a:endParaRPr lang="en-US" sz="2400" dirty="0" smtClean="0">
              <a:latin typeface="Constantia" charset="0"/>
            </a:endParaRPr>
          </a:p>
          <a:p>
            <a:pPr eaLnBrk="1" hangingPunct="1"/>
            <a:r>
              <a:rPr lang="en-US" sz="2400" dirty="0" smtClean="0">
                <a:latin typeface="Constantia" charset="0"/>
              </a:rPr>
              <a:t>Or from this…		to this!</a:t>
            </a:r>
          </a:p>
        </p:txBody>
      </p:sp>
      <p:pic>
        <p:nvPicPr>
          <p:cNvPr id="98307" name="Picture 4" descr="katie-smal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1995849" cy="2590800"/>
          </a:xfrm>
          <a:noFill/>
        </p:spPr>
      </p:pic>
      <p:pic>
        <p:nvPicPr>
          <p:cNvPr id="98308" name="Picture 5" descr="katie-smaller-red-decreas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2551" y="1447800"/>
            <a:ext cx="1995849" cy="2590800"/>
          </a:xfrm>
          <a:noFill/>
        </p:spPr>
      </p:pic>
      <p:pic>
        <p:nvPicPr>
          <p:cNvPr id="6" name="Picture 12" descr="jung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11" descr="less-red-jungl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7"/>
          <p:cNvSpPr txBox="1"/>
          <p:nvPr/>
        </p:nvSpPr>
        <p:spPr>
          <a:xfrm rot="21036471">
            <a:off x="7206772" y="4638038"/>
            <a:ext cx="19287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You can apply</a:t>
            </a:r>
          </a:p>
          <a:p>
            <a:r>
              <a:rPr lang="en-US" sz="2000" b="1" dirty="0" smtClean="0"/>
              <a:t>this one filter</a:t>
            </a:r>
          </a:p>
          <a:p>
            <a:r>
              <a:rPr lang="en-US" sz="2000" b="1" dirty="0" smtClean="0"/>
              <a:t>to many </a:t>
            </a:r>
          </a:p>
          <a:p>
            <a:r>
              <a:rPr lang="en-US" sz="2000" b="1" dirty="0" smtClean="0"/>
              <a:t>different </a:t>
            </a:r>
          </a:p>
          <a:p>
            <a:r>
              <a:rPr lang="en-US" sz="2000" b="1" dirty="0" smtClean="0"/>
              <a:t>pictures!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50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ja-JP" altLang="en-US" dirty="0"/>
              <a:t>“</a:t>
            </a:r>
            <a:r>
              <a:rPr lang="en-US" altLang="ja-JP" dirty="0"/>
              <a:t>Tracing/Stepping/Walking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through</a:t>
            </a:r>
            <a:r>
              <a:rPr lang="ja-JP" altLang="en-US" dirty="0"/>
              <a:t>”</a:t>
            </a:r>
            <a:r>
              <a:rPr lang="en-US" altLang="ja-JP" dirty="0"/>
              <a:t> the program</a:t>
            </a:r>
            <a:endParaRPr lang="en-US" dirty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42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What we just did is called </a:t>
            </a:r>
            <a:r>
              <a:rPr lang="ja-JP" altLang="en-US" sz="2400" dirty="0">
                <a:latin typeface="Constantia" charset="0"/>
              </a:rPr>
              <a:t>“</a:t>
            </a:r>
            <a:r>
              <a:rPr lang="en-US" altLang="ja-JP" sz="2400" dirty="0">
                <a:latin typeface="Constantia" charset="0"/>
              </a:rPr>
              <a:t>stepping</a:t>
            </a:r>
            <a:r>
              <a:rPr lang="ja-JP" altLang="en-US" sz="2400" dirty="0">
                <a:latin typeface="Constantia" charset="0"/>
              </a:rPr>
              <a:t>”</a:t>
            </a:r>
            <a:r>
              <a:rPr lang="en-US" altLang="ja-JP" sz="2400" dirty="0">
                <a:latin typeface="Constantia" charset="0"/>
              </a:rPr>
              <a:t> or </a:t>
            </a:r>
            <a:r>
              <a:rPr lang="ja-JP" altLang="en-US" sz="2400" dirty="0">
                <a:latin typeface="Constantia" charset="0"/>
              </a:rPr>
              <a:t>“</a:t>
            </a:r>
            <a:r>
              <a:rPr lang="en-US" altLang="ja-JP" sz="2400" dirty="0">
                <a:latin typeface="Constantia" charset="0"/>
              </a:rPr>
              <a:t>walking through</a:t>
            </a:r>
            <a:r>
              <a:rPr lang="ja-JP" altLang="en-US" sz="2400" dirty="0">
                <a:latin typeface="Constantia" charset="0"/>
              </a:rPr>
              <a:t>”</a:t>
            </a:r>
            <a:r>
              <a:rPr lang="en-US" altLang="ja-JP" sz="2400" dirty="0">
                <a:latin typeface="Constantia" charset="0"/>
              </a:rPr>
              <a:t>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You consider each step of the program, in the order that the computer would execute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You consider what </a:t>
            </a:r>
            <a:r>
              <a:rPr lang="en-US" i="1" dirty="0">
                <a:latin typeface="Constantia" charset="0"/>
              </a:rPr>
              <a:t>exactly </a:t>
            </a:r>
            <a:r>
              <a:rPr lang="en-US" dirty="0">
                <a:latin typeface="Constantia" charset="0"/>
              </a:rPr>
              <a:t>would happen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You write down what values each variable (name) has at each point.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It</a:t>
            </a:r>
            <a:r>
              <a:rPr lang="ja-JP" altLang="en-US" sz="2400" dirty="0">
                <a:latin typeface="Constantia" charset="0"/>
              </a:rPr>
              <a:t>’</a:t>
            </a:r>
            <a:r>
              <a:rPr lang="en-US" altLang="ja-JP" sz="2400" dirty="0">
                <a:latin typeface="Constantia" charset="0"/>
              </a:rPr>
              <a:t>s one of the most important </a:t>
            </a:r>
            <a:r>
              <a:rPr lang="en-US" altLang="ja-JP" sz="2400" i="1" dirty="0">
                <a:latin typeface="Constantia" charset="0"/>
              </a:rPr>
              <a:t>debugging</a:t>
            </a:r>
            <a:r>
              <a:rPr lang="en-US" altLang="ja-JP" sz="2400" dirty="0">
                <a:latin typeface="Constantia" charset="0"/>
              </a:rPr>
              <a:t> skills you can have.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And </a:t>
            </a:r>
            <a:r>
              <a:rPr lang="en-US" i="1" dirty="0">
                <a:latin typeface="Constantia" charset="0"/>
              </a:rPr>
              <a:t>everyone</a:t>
            </a:r>
            <a:r>
              <a:rPr lang="en-US" dirty="0">
                <a:latin typeface="Constantia" charset="0"/>
              </a:rPr>
              <a:t> has to do a </a:t>
            </a:r>
            <a:r>
              <a:rPr lang="en-US" i="1" dirty="0">
                <a:latin typeface="Constantia" charset="0"/>
              </a:rPr>
              <a:t>lot</a:t>
            </a:r>
            <a:r>
              <a:rPr lang="en-US" dirty="0">
                <a:latin typeface="Constantia" charset="0"/>
              </a:rPr>
              <a:t> of debugging, especially at first.</a:t>
            </a:r>
          </a:p>
        </p:txBody>
      </p:sp>
    </p:spTree>
    <p:extLst>
      <p:ext uri="{BB962C8B-B14F-4D97-AF65-F5344CB8AC3E}">
        <p14:creationId xmlns:p14="http://schemas.microsoft.com/office/powerpoint/2010/main" val="225551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Read it as a Recipe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5814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onstantia" charset="0"/>
              </a:rPr>
              <a:t>Recipe: To decrease the red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onstantia" charset="0"/>
              </a:rPr>
              <a:t>Ingredients: One picture, name it </a:t>
            </a:r>
            <a:r>
              <a:rPr lang="en-US" b="1">
                <a:latin typeface="Constantia" charset="0"/>
              </a:rPr>
              <a:t>pict</a:t>
            </a:r>
            <a:endParaRPr lang="en-US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onstantia" charset="0"/>
              </a:rPr>
              <a:t>Step 1: Get all the pixels of </a:t>
            </a:r>
            <a:r>
              <a:rPr lang="en-US" b="1">
                <a:latin typeface="Constantia" charset="0"/>
              </a:rPr>
              <a:t>pict</a:t>
            </a:r>
            <a:r>
              <a:rPr lang="en-US">
                <a:latin typeface="Constantia" charset="0"/>
              </a:rPr>
              <a:t>.  For each pixel </a:t>
            </a:r>
            <a:r>
              <a:rPr lang="en-US" b="1">
                <a:latin typeface="Constantia" charset="0"/>
              </a:rPr>
              <a:t>p</a:t>
            </a:r>
            <a:r>
              <a:rPr lang="en-US">
                <a:latin typeface="Constantia" charset="0"/>
              </a:rPr>
              <a:t> in the pixels…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onstantia" charset="0"/>
              </a:rPr>
              <a:t>Step 2: Get the value of the red of pixel </a:t>
            </a:r>
            <a:r>
              <a:rPr lang="en-US" b="1">
                <a:latin typeface="Constantia" charset="0"/>
              </a:rPr>
              <a:t>p</a:t>
            </a:r>
            <a:r>
              <a:rPr lang="en-US">
                <a:latin typeface="Constantia" charset="0"/>
              </a:rPr>
              <a:t>, and set it to 50% of its original value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for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p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 err="1">
                <a:latin typeface="Arial Black" charset="0"/>
              </a:rPr>
              <a:t>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</p:spTree>
    <p:extLst>
      <p:ext uri="{BB962C8B-B14F-4D97-AF65-F5344CB8AC3E}">
        <p14:creationId xmlns:p14="http://schemas.microsoft.com/office/powerpoint/2010/main" val="1448188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Introducing the function range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1676400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Range returns a sequence between its first two inputs, possibly using a third input as the increment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38200" y="3356992"/>
            <a:ext cx="4953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dirty="0"/>
              <a:t>&gt;&gt;&gt; </a:t>
            </a:r>
            <a:r>
              <a:rPr lang="fr-FR" dirty="0" err="1"/>
              <a:t>print</a:t>
            </a:r>
            <a:r>
              <a:rPr lang="fr-FR" dirty="0"/>
              <a:t> range(1,4)</a:t>
            </a:r>
          </a:p>
          <a:p>
            <a:r>
              <a:rPr lang="fr-FR" dirty="0"/>
              <a:t>[1, 2, 3]</a:t>
            </a:r>
          </a:p>
          <a:p>
            <a:r>
              <a:rPr lang="fr-FR" dirty="0"/>
              <a:t>&gt;&gt;&gt; </a:t>
            </a:r>
            <a:r>
              <a:rPr lang="fr-FR" dirty="0" err="1"/>
              <a:t>print</a:t>
            </a:r>
            <a:r>
              <a:rPr lang="fr-FR" dirty="0"/>
              <a:t> range(-1,3)</a:t>
            </a:r>
          </a:p>
          <a:p>
            <a:r>
              <a:rPr lang="fr-FR" dirty="0"/>
              <a:t>[-1, 0, 1, 2]</a:t>
            </a:r>
          </a:p>
          <a:p>
            <a:r>
              <a:rPr lang="fr-FR" dirty="0"/>
              <a:t>&gt;&gt;&gt; </a:t>
            </a:r>
            <a:r>
              <a:rPr lang="fr-FR" dirty="0" err="1"/>
              <a:t>print</a:t>
            </a:r>
            <a:r>
              <a:rPr lang="fr-FR" dirty="0"/>
              <a:t> range(1,10,2)</a:t>
            </a:r>
          </a:p>
          <a:p>
            <a:r>
              <a:rPr lang="fr-FR" dirty="0"/>
              <a:t>[1, 3, 5, 7, 9]</a:t>
            </a:r>
          </a:p>
          <a:p>
            <a:r>
              <a:rPr lang="fr-FR" dirty="0"/>
              <a:t>&gt;&gt;&gt; </a:t>
            </a:r>
            <a:r>
              <a:rPr lang="fr-FR" dirty="0" err="1"/>
              <a:t>print</a:t>
            </a:r>
            <a:r>
              <a:rPr lang="fr-FR" dirty="0"/>
              <a:t> range(3)</a:t>
            </a:r>
          </a:p>
          <a:p>
            <a:r>
              <a:rPr lang="fr-FR" dirty="0"/>
              <a:t>[0,1,2]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733800"/>
            <a:ext cx="4114800" cy="193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Notice:</a:t>
            </a:r>
          </a:p>
          <a:p>
            <a:pPr>
              <a:buFont typeface="Arial" charset="0"/>
              <a:buChar char="•"/>
              <a:defRPr/>
            </a:pPr>
            <a:r>
              <a:rPr lang="en-US" smtClean="0">
                <a:cs typeface="+mn-cs"/>
              </a:rPr>
              <a:t> End value is never included.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mtClean="0">
                <a:cs typeface="+mn-cs"/>
              </a:rPr>
              <a:t> range(0,10) ends at 9.</a:t>
            </a:r>
          </a:p>
          <a:p>
            <a:pPr>
              <a:buFont typeface="Arial" charset="0"/>
              <a:buChar char="•"/>
              <a:defRPr/>
            </a:pPr>
            <a:r>
              <a:rPr lang="en-US" smtClean="0">
                <a:cs typeface="+mn-cs"/>
              </a:rPr>
              <a:t> If you leave out a start value, it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assumed to be zero.</a:t>
            </a:r>
          </a:p>
        </p:txBody>
      </p:sp>
    </p:spTree>
    <p:extLst>
      <p:ext uri="{BB962C8B-B14F-4D97-AF65-F5344CB8AC3E}">
        <p14:creationId xmlns:p14="http://schemas.microsoft.com/office/powerpoint/2010/main" val="3943570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 can use range to generate </a:t>
            </a:r>
            <a:br>
              <a:rPr lang="en-US" dirty="0"/>
            </a:br>
            <a:r>
              <a:rPr lang="en-US" dirty="0"/>
              <a:t>index numbers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</a:rPr>
              <a:t>We</a:t>
            </a:r>
            <a:r>
              <a:rPr lang="en-AU" dirty="0" smtClean="0">
                <a:latin typeface="Constantia" charset="0"/>
              </a:rPr>
              <a:t>’</a:t>
            </a:r>
            <a:r>
              <a:rPr lang="en-US" altLang="ja-JP" dirty="0" err="1" smtClean="0">
                <a:latin typeface="Constantia" charset="0"/>
              </a:rPr>
              <a:t>ll</a:t>
            </a:r>
            <a:r>
              <a:rPr lang="en-US" altLang="ja-JP" dirty="0" smtClean="0">
                <a:latin typeface="Constantia" charset="0"/>
              </a:rPr>
              <a:t> </a:t>
            </a:r>
            <a:r>
              <a:rPr lang="en-US" altLang="ja-JP" dirty="0">
                <a:latin typeface="Constantia" charset="0"/>
              </a:rPr>
              <a:t>do this by working the range from 0 to the height-1, and 0 to the width-1.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Using the range function will make it easy to start from 0 and stop before the end value.</a:t>
            </a:r>
          </a:p>
          <a:p>
            <a:pPr eaLnBrk="1" hangingPunct="1"/>
            <a:r>
              <a:rPr lang="en-US" dirty="0">
                <a:latin typeface="Constantia" charset="0"/>
              </a:rPr>
              <a:t>But </a:t>
            </a:r>
            <a:r>
              <a:rPr lang="en-US" dirty="0" smtClean="0">
                <a:latin typeface="Constantia" charset="0"/>
              </a:rPr>
              <a:t>we</a:t>
            </a:r>
            <a:r>
              <a:rPr lang="en-AU" dirty="0" smtClean="0">
                <a:latin typeface="Constantia" charset="0"/>
              </a:rPr>
              <a:t>’</a:t>
            </a:r>
            <a:r>
              <a:rPr lang="en-US" altLang="ja-JP" dirty="0" err="1" smtClean="0">
                <a:latin typeface="Constantia" charset="0"/>
              </a:rPr>
              <a:t>ll</a:t>
            </a:r>
            <a:r>
              <a:rPr lang="en-US" altLang="ja-JP" dirty="0" smtClean="0">
                <a:latin typeface="Constantia" charset="0"/>
              </a:rPr>
              <a:t> </a:t>
            </a:r>
            <a:r>
              <a:rPr lang="en-US" altLang="ja-JP" dirty="0">
                <a:latin typeface="Constantia" charset="0"/>
              </a:rPr>
              <a:t>need more than one loop.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Each for loop can only change one variable,</a:t>
            </a:r>
            <a:br>
              <a:rPr lang="en-US" dirty="0">
                <a:latin typeface="Constantia" charset="0"/>
              </a:rPr>
            </a:br>
            <a:r>
              <a:rPr lang="en-US" dirty="0">
                <a:latin typeface="Constantia" charset="0"/>
              </a:rPr>
              <a:t>and we need two for indexing a matrix</a:t>
            </a:r>
          </a:p>
        </p:txBody>
      </p:sp>
    </p:spTree>
    <p:extLst>
      <p:ext uri="{BB962C8B-B14F-4D97-AF65-F5344CB8AC3E}">
        <p14:creationId xmlns:p14="http://schemas.microsoft.com/office/powerpoint/2010/main" val="2654172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Working the pixels by number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To use </a:t>
            </a:r>
            <a:r>
              <a:rPr lang="en-US" b="1" dirty="0">
                <a:latin typeface="Constantia" charset="0"/>
              </a:rPr>
              <a:t>range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smtClean="0">
                <a:latin typeface="Constantia" charset="0"/>
              </a:rPr>
              <a:t>we’</a:t>
            </a:r>
            <a:r>
              <a:rPr lang="en-US" altLang="ja-JP" dirty="0" smtClean="0">
                <a:latin typeface="Constantia" charset="0"/>
              </a:rPr>
              <a:t>ll </a:t>
            </a:r>
            <a:r>
              <a:rPr lang="en-US" altLang="ja-JP" dirty="0">
                <a:latin typeface="Constantia" charset="0"/>
              </a:rPr>
              <a:t>have to use </a:t>
            </a:r>
            <a:r>
              <a:rPr lang="en-US" altLang="ja-JP" i="1" dirty="0">
                <a:latin typeface="Constantia" charset="0"/>
              </a:rPr>
              <a:t>nested loops</a:t>
            </a:r>
            <a:endParaRPr lang="en-US" altLang="ja-JP" dirty="0">
              <a:latin typeface="Constantia" charset="0"/>
            </a:endParaRPr>
          </a:p>
          <a:p>
            <a:pPr lvl="1" eaLnBrk="1" hangingPunct="1"/>
            <a:r>
              <a:rPr lang="en-US" dirty="0">
                <a:latin typeface="Constantia" charset="0"/>
              </a:rPr>
              <a:t>One to walk the width, the other to walk the height</a:t>
            </a:r>
          </a:p>
          <a:p>
            <a:pPr lvl="2" eaLnBrk="1" hangingPunct="1"/>
            <a:r>
              <a:rPr lang="en-US" dirty="0">
                <a:latin typeface="Constantia" charset="0"/>
              </a:rPr>
              <a:t>Be sure to watch your blocks (i.e., indentation) carefully!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914400" y="36576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</p:spTree>
    <p:extLst>
      <p:ext uri="{BB962C8B-B14F-4D97-AF65-F5344CB8AC3E}">
        <p14:creationId xmlns:p14="http://schemas.microsoft.com/office/powerpoint/2010/main" val="272847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What’s going on here?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2895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The first time through the first loop, x starts at 0.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We’</a:t>
            </a:r>
            <a:r>
              <a:rPr lang="en-US" altLang="ja-JP" dirty="0" smtClean="0"/>
              <a:t>ll </a:t>
            </a:r>
            <a:r>
              <a:rPr lang="en-US" altLang="ja-JP" dirty="0"/>
              <a:t>be processing the first column of pixels in the picture.</a:t>
            </a:r>
            <a:endParaRPr lang="en-US" dirty="0"/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 flipV="1">
            <a:off x="3200400" y="2743200"/>
            <a:ext cx="914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8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Now, the inner loop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Next, we set y to 0.  We</a:t>
            </a:r>
            <a:r>
              <a:rPr lang="ja-JP" altLang="en-US"/>
              <a:t>’</a:t>
            </a:r>
            <a:r>
              <a:rPr lang="en-US" altLang="ja-JP"/>
              <a:t>re now going to process each of the pixels in the first column.</a:t>
            </a:r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3048000" y="304800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Process a pixel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With x = 0 and y = 0, we get the upperleftmost pixel and increase its red by 10%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590800" y="2971800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4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Computing </a:t>
            </a:r>
            <a:r>
              <a:rPr lang="en-US" dirty="0"/>
              <a:t>has become pervasive, touching nearly every aspect of our lives.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degree in computer science can open up opportunities for employment in the software development industry, </a:t>
            </a:r>
            <a:r>
              <a:rPr lang="en-US" dirty="0" smtClean="0"/>
              <a:t>and </a:t>
            </a:r>
            <a:r>
              <a:rPr lang="en-US" b="1" u="sng" dirty="0" smtClean="0"/>
              <a:t>also</a:t>
            </a:r>
            <a:r>
              <a:rPr lang="en-US" dirty="0" smtClean="0"/>
              <a:t> </a:t>
            </a:r>
            <a:r>
              <a:rPr lang="en-US" dirty="0"/>
              <a:t>in many areas including healthcare, business, </a:t>
            </a:r>
            <a:r>
              <a:rPr lang="en-US" dirty="0" smtClean="0"/>
              <a:t>engineering, </a:t>
            </a:r>
            <a:r>
              <a:rPr lang="en-US" dirty="0"/>
              <a:t>medicine, graphics, </a:t>
            </a:r>
            <a:r>
              <a:rPr lang="en-US" dirty="0" smtClean="0"/>
              <a:t>utilities, </a:t>
            </a:r>
            <a:r>
              <a:rPr lang="en-US" dirty="0"/>
              <a:t>and education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Personally:</a:t>
            </a:r>
          </a:p>
          <a:p>
            <a:r>
              <a:rPr lang="en-US" dirty="0" smtClean="0"/>
              <a:t>I </a:t>
            </a:r>
            <a:r>
              <a:rPr lang="en-US" dirty="0"/>
              <a:t>have been to over 25 countries, have friends and colleagues in Italy, Norway, Germany, UK, China, Japan, USA, …</a:t>
            </a:r>
          </a:p>
          <a:p>
            <a:r>
              <a:rPr lang="en-US" dirty="0"/>
              <a:t>I have been active in CS since 2003, and it has been an awesome journey so far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Next pixel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Next we set y to 1 (next value in the sequence </a:t>
            </a:r>
            <a:r>
              <a:rPr lang="en-US" i="1"/>
              <a:t>range(0,getHeight(picture))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34290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1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Process pixel (0,1)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 is still 0, and now y is 1, so increase the red for pixel (0,1)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We continue along this way, with y taking on every value from 0 to the height of the picture (minus 1).</a:t>
            </a: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505200" y="2971800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9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Finally, next column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3886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Now that </a:t>
            </a:r>
            <a:r>
              <a:rPr lang="en-US" dirty="0" smtClean="0"/>
              <a:t>we’</a:t>
            </a:r>
            <a:r>
              <a:rPr lang="ja-JP" altLang="en-US" dirty="0" smtClean="0"/>
              <a:t> </a:t>
            </a:r>
            <a:r>
              <a:rPr lang="en-US" altLang="ja-JP" dirty="0" smtClean="0"/>
              <a:t>re </a:t>
            </a:r>
            <a:r>
              <a:rPr lang="en-US" altLang="ja-JP" dirty="0"/>
              <a:t>done with the loop for y, we get back to the FOR loop for x.</a:t>
            </a:r>
            <a:br>
              <a:rPr lang="en-US" altLang="ja-JP" dirty="0"/>
            </a:br>
            <a:r>
              <a:rPr lang="en-US" altLang="ja-JP" dirty="0" err="1"/>
              <a:t>x</a:t>
            </a:r>
            <a:r>
              <a:rPr lang="en-US" altLang="ja-JP" dirty="0"/>
              <a:t> takes on the value 1, and we go back to the </a:t>
            </a:r>
            <a:r>
              <a:rPr lang="en-US" altLang="ja-JP" dirty="0" err="1"/>
              <a:t>y</a:t>
            </a:r>
            <a:r>
              <a:rPr lang="en-US" altLang="ja-JP" dirty="0"/>
              <a:t> loop to process all the pixels in the column </a:t>
            </a:r>
            <a:r>
              <a:rPr lang="en-US" altLang="ja-JP" dirty="0" err="1"/>
              <a:t>x</a:t>
            </a:r>
            <a:r>
              <a:rPr lang="en-US" altLang="ja-JP" dirty="0"/>
              <a:t>=1.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2057400"/>
            <a:ext cx="5316480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def increaseRed2(picture):</a:t>
            </a:r>
          </a:p>
          <a:p>
            <a:r>
              <a:rPr lang="en-US" sz="2400" b="0" dirty="0"/>
              <a:t>  for </a:t>
            </a:r>
            <a:r>
              <a:rPr lang="en-US" sz="2400" b="0" dirty="0" err="1"/>
              <a:t>x</a:t>
            </a:r>
            <a:r>
              <a:rPr lang="en-US" sz="2400" b="0" dirty="0"/>
              <a:t> in range(0,getWidth(picture)):</a:t>
            </a:r>
          </a:p>
          <a:p>
            <a:r>
              <a:rPr lang="en-US" sz="2400" b="0" dirty="0"/>
              <a:t>    for </a:t>
            </a:r>
            <a:r>
              <a:rPr lang="en-US" sz="2400" b="0" dirty="0" err="1"/>
              <a:t>y</a:t>
            </a:r>
            <a:r>
              <a:rPr lang="en-US" sz="2400" b="0" dirty="0"/>
              <a:t> in range(0,getHeight(picture)):</a:t>
            </a:r>
          </a:p>
          <a:p>
            <a:r>
              <a:rPr lang="en-US" sz="2400" b="0" dirty="0"/>
              <a:t>      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err="1"/>
              <a:t>getPixel(picture,x,y</a:t>
            </a:r>
            <a:r>
              <a:rPr lang="en-US" sz="2400" b="0" dirty="0"/>
              <a:t>)</a:t>
            </a:r>
          </a:p>
          <a:p>
            <a:r>
              <a:rPr lang="en-US" sz="2400" b="0" dirty="0"/>
              <a:t>      value = </a:t>
            </a:r>
            <a:r>
              <a:rPr lang="en-US" sz="2400" b="0" dirty="0" err="1"/>
              <a:t>getRed(</a:t>
            </a:r>
            <a:r>
              <a:rPr lang="en-US" sz="2400" b="0" dirty="0" err="1" smtClean="0"/>
              <a:t>p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r>
              <a:rPr lang="en-US" sz="2400" b="0" dirty="0"/>
              <a:t>      </a:t>
            </a:r>
            <a:r>
              <a:rPr lang="en-US" sz="2400" b="0" dirty="0" err="1"/>
              <a:t>setRed(</a:t>
            </a:r>
            <a:r>
              <a:rPr lang="en-US" sz="2400" b="0" dirty="0" err="1" smtClean="0"/>
              <a:t>p,</a:t>
            </a:r>
            <a:r>
              <a:rPr lang="en-US" sz="2400" b="0" dirty="0" err="1"/>
              <a:t>value</a:t>
            </a:r>
            <a:r>
              <a:rPr lang="en-US" sz="2400" b="0" dirty="0"/>
              <a:t>*1.1)</a:t>
            </a:r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 flipV="1">
            <a:off x="3619500" y="2819400"/>
            <a:ext cx="4953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6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are many ways…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1772816"/>
            <a:ext cx="5504131" cy="1311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Black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decreaseRed(picture</a:t>
            </a:r>
            <a:r>
              <a:rPr lang="en-US" sz="2000" dirty="0">
                <a:latin typeface="Arial Black" charset="0"/>
              </a:rPr>
              <a:t>):</a:t>
            </a:r>
          </a:p>
          <a:p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    for </a:t>
            </a:r>
            <a:r>
              <a:rPr lang="en-US" sz="2000" dirty="0" err="1">
                <a:solidFill>
                  <a:srgbClr val="FF0000"/>
                </a:solidFill>
                <a:latin typeface="Arial Black" charset="0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 in </a:t>
            </a:r>
            <a:r>
              <a:rPr lang="en-US" sz="2000" dirty="0" err="1">
                <a:solidFill>
                  <a:srgbClr val="FF0000"/>
                </a:solidFill>
                <a:latin typeface="Arial Black" charset="0"/>
              </a:rPr>
              <a:t>getPixels(picture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 err="1">
                <a:latin typeface="Arial Black" charset="0"/>
              </a:rPr>
              <a:t>(p</a:t>
            </a:r>
            <a:r>
              <a:rPr lang="en-US" sz="2000" dirty="0">
                <a:latin typeface="Arial Black" charset="0"/>
              </a:rPr>
              <a:t>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505200"/>
            <a:ext cx="73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 instead of using “</a:t>
            </a:r>
            <a:r>
              <a:rPr lang="en-US" dirty="0" err="1"/>
              <a:t>getPixels</a:t>
            </a:r>
            <a:r>
              <a:rPr lang="en-US" dirty="0"/>
              <a:t>” we can use the “range” function:</a:t>
            </a:r>
            <a:br>
              <a:rPr lang="en-US" dirty="0"/>
            </a:br>
            <a:r>
              <a:rPr lang="en-US" dirty="0"/>
              <a:t>(remember: pictures are matrices of pixels)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560" y="4581128"/>
            <a:ext cx="5504131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 Black" charset="0"/>
              </a:rPr>
              <a:t>def</a:t>
            </a:r>
            <a:r>
              <a:rPr lang="en-US" sz="2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 Black" charset="0"/>
              </a:rPr>
              <a:t> </a:t>
            </a:r>
            <a:r>
              <a:rPr lang="en-US" sz="2000" dirty="0" smtClean="0">
                <a:latin typeface="Arial Black" charset="0"/>
              </a:rPr>
              <a:t>decreaseRed2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  for x in range(0,getWidth(picture)):</a:t>
            </a:r>
          </a:p>
          <a:p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    for y in range(0,getHeight(picture)):</a:t>
            </a:r>
          </a:p>
          <a:p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      p = </a:t>
            </a:r>
            <a:r>
              <a:rPr lang="en-US" sz="2000" dirty="0" err="1">
                <a:solidFill>
                  <a:srgbClr val="FF0000"/>
                </a:solidFill>
                <a:latin typeface="Arial Black" charset="0"/>
              </a:rPr>
              <a:t>getPixel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Arial Black" charset="0"/>
              </a:rPr>
              <a:t>picture,x,y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)</a:t>
            </a:r>
          </a:p>
          <a:p>
            <a:r>
              <a:rPr lang="en-US" sz="2000" dirty="0">
                <a:latin typeface="Arial Black" charset="0"/>
              </a:rPr>
              <a:t>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= </a:t>
            </a:r>
            <a:r>
              <a:rPr lang="en-US" sz="20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</a:t>
            </a:r>
            <a:r>
              <a:rPr lang="en-US" sz="20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*0.5</a:t>
            </a:r>
            <a:r>
              <a:rPr lang="en-US" sz="2000" dirty="0" smtClean="0">
                <a:latin typeface="Arial Black" charset="0"/>
              </a:rPr>
              <a:t>)</a:t>
            </a:r>
            <a:endParaRPr lang="en-US" sz="2000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6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Removing </a:t>
            </a:r>
            <a:r>
              <a:rPr lang="ja-JP" altLang="en-US" dirty="0"/>
              <a:t>“</a:t>
            </a:r>
            <a:r>
              <a:rPr lang="en-US" altLang="ja-JP" dirty="0"/>
              <a:t>Red </a:t>
            </a:r>
            <a:r>
              <a:rPr lang="en-US" altLang="ja-JP" dirty="0" smtClean="0"/>
              <a:t>Eyes</a:t>
            </a:r>
            <a:r>
              <a:rPr lang="ja-JP" altLang="en-US" dirty="0" smtClean="0"/>
              <a:t>”</a:t>
            </a:r>
            <a:endParaRPr lang="en-US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</a:rPr>
              <a:t>When the flash of the camera catches the eye just right (especially with light colored eyes), we get bounce back from the back of the retina.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</a:rPr>
              <a:t>This results in </a:t>
            </a:r>
            <a:r>
              <a:rPr lang="ja-JP" altLang="en-US" sz="2200" dirty="0">
                <a:latin typeface="Constantia" charset="0"/>
              </a:rPr>
              <a:t>“</a:t>
            </a:r>
            <a:r>
              <a:rPr lang="en-US" altLang="ja-JP" sz="2200" dirty="0">
                <a:latin typeface="Constantia" charset="0"/>
              </a:rPr>
              <a:t>red </a:t>
            </a:r>
            <a:r>
              <a:rPr lang="en-US" altLang="ja-JP" sz="2200" dirty="0" smtClean="0">
                <a:latin typeface="Constantia" charset="0"/>
              </a:rPr>
              <a:t>eyes</a:t>
            </a:r>
            <a:r>
              <a:rPr lang="ja-JP" altLang="en-US" sz="2200" dirty="0" smtClean="0">
                <a:latin typeface="Constantia" charset="0"/>
              </a:rPr>
              <a:t>”</a:t>
            </a:r>
            <a:endParaRPr lang="en-US" altLang="ja-JP" sz="2200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</a:rPr>
              <a:t>We can replace the </a:t>
            </a:r>
            <a:r>
              <a:rPr lang="ja-JP" altLang="en-US" sz="2200" dirty="0">
                <a:latin typeface="Constantia" charset="0"/>
              </a:rPr>
              <a:t>“</a:t>
            </a:r>
            <a:r>
              <a:rPr lang="en-US" altLang="ja-JP" sz="2200" dirty="0">
                <a:latin typeface="Constantia" charset="0"/>
              </a:rPr>
              <a:t>red</a:t>
            </a:r>
            <a:r>
              <a:rPr lang="ja-JP" altLang="en-US" sz="2200" dirty="0">
                <a:latin typeface="Constantia" charset="0"/>
              </a:rPr>
              <a:t>”</a:t>
            </a:r>
            <a:r>
              <a:rPr lang="en-US" altLang="ja-JP" sz="2200" dirty="0">
                <a:latin typeface="Constantia" charset="0"/>
              </a:rPr>
              <a:t> with a color of our choosing.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</a:rPr>
              <a:t>First, we figure out </a:t>
            </a:r>
            <a:r>
              <a:rPr lang="en-US" sz="2200" i="1" dirty="0">
                <a:latin typeface="Constantia" charset="0"/>
              </a:rPr>
              <a:t>where</a:t>
            </a:r>
            <a:r>
              <a:rPr lang="en-US" sz="2200" dirty="0">
                <a:latin typeface="Constantia" charset="0"/>
              </a:rPr>
              <a:t> the eyes are (</a:t>
            </a:r>
            <a:r>
              <a:rPr lang="en-US" sz="2200" dirty="0" err="1">
                <a:latin typeface="Constantia" charset="0"/>
              </a:rPr>
              <a:t>x,y</a:t>
            </a:r>
            <a:r>
              <a:rPr lang="en-US" sz="2200" dirty="0">
                <a:latin typeface="Constantia" charset="0"/>
              </a:rPr>
              <a:t>) </a:t>
            </a:r>
            <a:r>
              <a:rPr lang="en-US" sz="2200" dirty="0" smtClean="0">
                <a:latin typeface="Constantia" charset="0"/>
              </a:rPr>
              <a:t>using the JES </a:t>
            </a:r>
            <a:r>
              <a:rPr lang="en-US" sz="2200" dirty="0" err="1" smtClean="0">
                <a:latin typeface="Constantia" charset="0"/>
              </a:rPr>
              <a:t>MediaTools</a:t>
            </a:r>
            <a:r>
              <a:rPr lang="en-US" sz="2200" dirty="0" smtClean="0">
                <a:latin typeface="Constantia" charset="0"/>
              </a:rPr>
              <a:t> </a:t>
            </a:r>
            <a:r>
              <a:rPr lang="en-US" sz="2200" i="1" dirty="0" smtClean="0">
                <a:latin typeface="Constantia" charset="0"/>
              </a:rPr>
              <a:t>(hint: </a:t>
            </a:r>
            <a:r>
              <a:rPr lang="en-US" sz="2200" i="1" dirty="0" err="1" smtClean="0">
                <a:latin typeface="Constantia" charset="0"/>
              </a:rPr>
              <a:t>pickAFile</a:t>
            </a:r>
            <a:r>
              <a:rPr lang="en-US" sz="2200" i="1" dirty="0" smtClean="0">
                <a:latin typeface="Constantia" charset="0"/>
              </a:rPr>
              <a:t> and then </a:t>
            </a:r>
            <a:r>
              <a:rPr lang="en-US" sz="2200" i="1" dirty="0" err="1" smtClean="0">
                <a:latin typeface="Constantia" charset="0"/>
              </a:rPr>
              <a:t>makePicture</a:t>
            </a:r>
            <a:r>
              <a:rPr lang="en-US" sz="2200" i="1" dirty="0" smtClean="0">
                <a:latin typeface="Constantia" charset="0"/>
              </a:rPr>
              <a:t>)</a:t>
            </a:r>
            <a:endParaRPr lang="en-US" sz="2200" i="1" dirty="0">
              <a:latin typeface="Constantia" charset="0"/>
            </a:endParaRPr>
          </a:p>
        </p:txBody>
      </p:sp>
      <p:pic>
        <p:nvPicPr>
          <p:cNvPr id="37891" name="Picture 4" descr="edge-of-jenny-ey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5388" y="2262188"/>
            <a:ext cx="3324225" cy="33242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084168" y="5661248"/>
            <a:ext cx="110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jenny.jpg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6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Removing Red Eye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40768"/>
            <a:ext cx="8610600" cy="3155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def </a:t>
            </a:r>
            <a:r>
              <a:rPr lang="en-US" sz="2000" dirty="0" err="1" smtClean="0">
                <a:ea typeface="+mn-ea"/>
                <a:cs typeface="+mn-cs"/>
              </a:rPr>
              <a:t>removeRedEye(picture,startX,startY,endX,endY,replacementcolor</a:t>
            </a:r>
            <a:r>
              <a:rPr lang="en-US" sz="2000" dirty="0" smtClean="0">
                <a:ea typeface="+mn-ea"/>
                <a:cs typeface="+mn-cs"/>
              </a:rPr>
              <a:t>):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red = </a:t>
            </a:r>
            <a:r>
              <a:rPr lang="en-US" sz="2000" dirty="0" err="1" smtClean="0">
                <a:ea typeface="+mn-ea"/>
                <a:cs typeface="+mn-cs"/>
              </a:rPr>
              <a:t>makeColor</a:t>
            </a:r>
            <a:r>
              <a:rPr lang="en-US" sz="2000" dirty="0" smtClean="0">
                <a:ea typeface="+mn-ea"/>
                <a:cs typeface="+mn-cs"/>
              </a:rPr>
              <a:t>(255,0,0)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for x in range(</a:t>
            </a:r>
            <a:r>
              <a:rPr lang="en-US" sz="2000" dirty="0" err="1" smtClean="0">
                <a:ea typeface="+mn-ea"/>
                <a:cs typeface="+mn-cs"/>
              </a:rPr>
              <a:t>startX,endX</a:t>
            </a:r>
            <a:r>
              <a:rPr lang="en-US" sz="2000" dirty="0" smtClean="0">
                <a:ea typeface="+mn-ea"/>
                <a:cs typeface="+mn-cs"/>
              </a:rPr>
              <a:t>):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 for y in range(</a:t>
            </a:r>
            <a:r>
              <a:rPr lang="en-US" sz="2000" dirty="0" err="1" smtClean="0">
                <a:ea typeface="+mn-ea"/>
                <a:cs typeface="+mn-cs"/>
              </a:rPr>
              <a:t>startY,endY</a:t>
            </a:r>
            <a:r>
              <a:rPr lang="en-US" sz="2000" dirty="0" smtClean="0">
                <a:ea typeface="+mn-ea"/>
                <a:cs typeface="+mn-cs"/>
              </a:rPr>
              <a:t>):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   </a:t>
            </a:r>
            <a:r>
              <a:rPr lang="en-US" sz="2000" dirty="0" err="1" smtClean="0">
                <a:ea typeface="+mn-ea"/>
                <a:cs typeface="+mn-cs"/>
              </a:rPr>
              <a:t>currentPixel</a:t>
            </a:r>
            <a:r>
              <a:rPr lang="en-US" sz="2000" dirty="0" smtClean="0">
                <a:ea typeface="+mn-ea"/>
                <a:cs typeface="+mn-cs"/>
              </a:rPr>
              <a:t> = </a:t>
            </a:r>
            <a:r>
              <a:rPr lang="en-US" sz="2000" dirty="0" err="1" smtClean="0">
                <a:ea typeface="+mn-ea"/>
                <a:cs typeface="+mn-cs"/>
              </a:rPr>
              <a:t>getPixel(picture,x,y</a:t>
            </a:r>
            <a:r>
              <a:rPr lang="en-US" sz="2000" dirty="0" smtClean="0"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   if (distance(</a:t>
            </a:r>
            <a:r>
              <a:rPr lang="en-US" sz="2000" dirty="0" err="1" smtClean="0">
                <a:ea typeface="+mn-ea"/>
                <a:cs typeface="+mn-cs"/>
              </a:rPr>
              <a:t>red,getColor</a:t>
            </a:r>
            <a:r>
              <a:rPr lang="en-US" sz="2000" dirty="0" smtClean="0">
                <a:ea typeface="+mn-ea"/>
                <a:cs typeface="+mn-cs"/>
              </a:rPr>
              <a:t>(</a:t>
            </a:r>
            <a:r>
              <a:rPr lang="en-US" sz="2000" dirty="0" err="1" smtClean="0">
                <a:ea typeface="+mn-ea"/>
                <a:cs typeface="+mn-cs"/>
              </a:rPr>
              <a:t>currentPixel</a:t>
            </a:r>
            <a:r>
              <a:rPr lang="en-US" sz="2000" dirty="0" smtClean="0">
                <a:ea typeface="+mn-ea"/>
                <a:cs typeface="+mn-cs"/>
              </a:rPr>
              <a:t>)) &lt; 165):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     </a:t>
            </a:r>
            <a:r>
              <a:rPr lang="en-US" sz="2000" dirty="0" err="1" smtClean="0">
                <a:ea typeface="+mn-ea"/>
                <a:cs typeface="+mn-cs"/>
              </a:rPr>
              <a:t>setColor</a:t>
            </a:r>
            <a:r>
              <a:rPr lang="en-US" sz="2000" dirty="0" smtClean="0">
                <a:ea typeface="+mn-ea"/>
                <a:cs typeface="+mn-cs"/>
              </a:rPr>
              <a:t>(</a:t>
            </a:r>
            <a:r>
              <a:rPr lang="en-US" sz="2000" dirty="0" err="1" smtClean="0">
                <a:ea typeface="+mn-ea"/>
                <a:cs typeface="+mn-cs"/>
              </a:rPr>
              <a:t>currentPixel,replacementcolor</a:t>
            </a:r>
            <a:r>
              <a:rPr lang="en-US" sz="2000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57200" y="4509120"/>
            <a:ext cx="624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What </a:t>
            </a:r>
            <a:r>
              <a:rPr lang="en-US" dirty="0" smtClean="0"/>
              <a:t>we’</a:t>
            </a:r>
            <a:r>
              <a:rPr lang="en-US" altLang="ja-JP" dirty="0" smtClean="0"/>
              <a:t>re </a:t>
            </a:r>
            <a:r>
              <a:rPr lang="en-US" altLang="ja-JP" dirty="0"/>
              <a:t>doing here: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Within the rectangle of pixels (</a:t>
            </a:r>
            <a:r>
              <a:rPr lang="en-US" dirty="0" err="1"/>
              <a:t>startX,startY</a:t>
            </a:r>
            <a:r>
              <a:rPr lang="en-US" dirty="0"/>
              <a:t>) to (</a:t>
            </a:r>
            <a:r>
              <a:rPr lang="en-US" dirty="0" err="1"/>
              <a:t>endX</a:t>
            </a:r>
            <a:r>
              <a:rPr lang="en-US" dirty="0"/>
              <a:t>, </a:t>
            </a:r>
            <a:r>
              <a:rPr lang="en-US" dirty="0" err="1"/>
              <a:t>endY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Find pixels close to red, then replace them with a new color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705600" y="2819400"/>
            <a:ext cx="243840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Why use a range? Because we </a:t>
            </a:r>
            <a:r>
              <a:rPr lang="en-US" dirty="0" smtClean="0"/>
              <a:t>don</a:t>
            </a:r>
            <a:r>
              <a:rPr lang="en-AU" dirty="0" smtClean="0"/>
              <a:t>’</a:t>
            </a:r>
            <a:r>
              <a:rPr lang="en-US" altLang="ja-JP" dirty="0" smtClean="0"/>
              <a:t>t </a:t>
            </a:r>
            <a:r>
              <a:rPr lang="en-US" altLang="ja-JP" dirty="0"/>
              <a:t>want to replace her red dress!</a:t>
            </a:r>
            <a:endParaRPr lang="en-US" dirty="0"/>
          </a:p>
        </p:txBody>
      </p:sp>
      <p:pic>
        <p:nvPicPr>
          <p:cNvPr id="6" name="Picture 4" descr="edge-of-jenny-ey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7194" y="4871987"/>
            <a:ext cx="1869381" cy="1869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2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39939" grpId="0"/>
      <p:bldP spid="399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Distance between colors?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153400" cy="2362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onstantia" charset="0"/>
              </a:rPr>
              <a:t>Sometimes you need to, e.g., when deciding if something is a </a:t>
            </a:r>
            <a:r>
              <a:rPr lang="ja-JP" altLang="en-US" sz="2400" dirty="0">
                <a:latin typeface="Constantia" charset="0"/>
              </a:rPr>
              <a:t>“</a:t>
            </a:r>
            <a:r>
              <a:rPr lang="en-US" altLang="ja-JP" sz="2400" dirty="0">
                <a:latin typeface="Constantia" charset="0"/>
              </a:rPr>
              <a:t>close enough</a:t>
            </a:r>
            <a:r>
              <a:rPr lang="ja-JP" altLang="en-US" sz="2400" dirty="0">
                <a:latin typeface="Constantia" charset="0"/>
              </a:rPr>
              <a:t>”</a:t>
            </a:r>
            <a:r>
              <a:rPr lang="en-US" altLang="ja-JP" sz="2400" dirty="0">
                <a:latin typeface="Constantia" charset="0"/>
              </a:rPr>
              <a:t> match</a:t>
            </a:r>
          </a:p>
          <a:p>
            <a:pPr eaLnBrk="1" hangingPunct="1"/>
            <a:r>
              <a:rPr lang="en-US" sz="2400" dirty="0">
                <a:latin typeface="Constantia" charset="0"/>
              </a:rPr>
              <a:t>How do we measure distance?</a:t>
            </a:r>
          </a:p>
          <a:p>
            <a:pPr lvl="1" eaLnBrk="1" hangingPunct="1"/>
            <a:r>
              <a:rPr lang="en-US" sz="1700" dirty="0">
                <a:latin typeface="Constantia" charset="0"/>
              </a:rPr>
              <a:t>Pretend </a:t>
            </a:r>
            <a:r>
              <a:rPr lang="en-US" sz="1700" dirty="0" smtClean="0">
                <a:latin typeface="Constantia" charset="0"/>
              </a:rPr>
              <a:t>it is the C</a:t>
            </a:r>
            <a:r>
              <a:rPr lang="en-US" altLang="ja-JP" sz="1700" dirty="0" smtClean="0">
                <a:latin typeface="Constantia" charset="0"/>
              </a:rPr>
              <a:t>artesian </a:t>
            </a:r>
            <a:r>
              <a:rPr lang="en-US" altLang="ja-JP" sz="1700" dirty="0">
                <a:latin typeface="Constantia" charset="0"/>
              </a:rPr>
              <a:t>coordinate system</a:t>
            </a:r>
          </a:p>
          <a:p>
            <a:pPr lvl="1" eaLnBrk="1" hangingPunct="1"/>
            <a:r>
              <a:rPr lang="en-US" sz="1700" dirty="0">
                <a:latin typeface="Constantia" charset="0"/>
              </a:rPr>
              <a:t>Distance between two points:</a:t>
            </a:r>
            <a:br>
              <a:rPr lang="en-US" sz="1700" dirty="0">
                <a:latin typeface="Constantia" charset="0"/>
              </a:rPr>
            </a:br>
            <a:r>
              <a:rPr lang="en-US" sz="1700" dirty="0">
                <a:latin typeface="Constantia" charset="0"/>
              </a:rPr>
              <a:t/>
            </a:r>
            <a:br>
              <a:rPr lang="en-US" sz="1700" dirty="0">
                <a:latin typeface="Constantia" charset="0"/>
              </a:rPr>
            </a:br>
            <a:r>
              <a:rPr lang="en-US" sz="1700" dirty="0" smtClean="0">
                <a:latin typeface="Constantia" charset="0"/>
              </a:rPr>
              <a:t/>
            </a:r>
            <a:br>
              <a:rPr lang="en-US" sz="1700" dirty="0" smtClean="0">
                <a:latin typeface="Constantia" charset="0"/>
              </a:rPr>
            </a:br>
            <a:endParaRPr lang="en-US" sz="1700" dirty="0" smtClean="0">
              <a:latin typeface="Constantia" charset="0"/>
            </a:endParaRPr>
          </a:p>
          <a:p>
            <a:pPr lvl="1" eaLnBrk="1" hangingPunct="1">
              <a:buNone/>
            </a:pPr>
            <a:r>
              <a:rPr lang="en-US" sz="1700" dirty="0" smtClean="0">
                <a:latin typeface="Constantia" charset="0"/>
              </a:rPr>
              <a:t>Distance </a:t>
            </a:r>
            <a:r>
              <a:rPr lang="en-US" sz="1700" dirty="0">
                <a:latin typeface="Constantia" charset="0"/>
              </a:rPr>
              <a:t>between two colors</a:t>
            </a:r>
            <a:r>
              <a:rPr lang="en-US" sz="1700" dirty="0" smtClean="0">
                <a:latin typeface="Constantia" charset="0"/>
              </a:rPr>
              <a:t>:</a:t>
            </a:r>
          </a:p>
          <a:p>
            <a:pPr lvl="1" eaLnBrk="1" hangingPunct="1"/>
            <a:endParaRPr lang="en-US" sz="1700" dirty="0" smtClean="0">
              <a:latin typeface="Constantia" charset="0"/>
            </a:endParaRPr>
          </a:p>
          <a:p>
            <a:pPr lvl="1" eaLnBrk="1" hangingPunct="1"/>
            <a:endParaRPr lang="en-US" sz="1700" dirty="0" smtClean="0">
              <a:latin typeface="Constantia" charset="0"/>
            </a:endParaRPr>
          </a:p>
          <a:p>
            <a:pPr lvl="1" eaLnBrk="1" hangingPunct="1"/>
            <a:endParaRPr lang="en-US" sz="1700" dirty="0" smtClean="0">
              <a:latin typeface="Constantia" charset="0"/>
            </a:endParaRPr>
          </a:p>
          <a:p>
            <a:pPr lvl="1" eaLnBrk="1" hangingPunct="1">
              <a:buNone/>
            </a:pPr>
            <a:r>
              <a:rPr lang="en-US" sz="1700" dirty="0" smtClean="0">
                <a:latin typeface="Constantia" charset="0"/>
              </a:rPr>
              <a:t>Fortunately, the distance function is already implemented (see previous slide)!</a:t>
            </a:r>
            <a:endParaRPr lang="en-US" sz="1700" dirty="0">
              <a:latin typeface="Constantia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68"/>
          <a:stretch/>
        </p:blipFill>
        <p:spPr bwMode="auto">
          <a:xfrm>
            <a:off x="2411760" y="3646056"/>
            <a:ext cx="4572000" cy="6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686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5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would happen if we just did </a:t>
            </a:r>
            <a:r>
              <a:rPr lang="en-US" dirty="0" err="1" smtClean="0"/>
              <a:t>getPixels</a:t>
            </a:r>
            <a:r>
              <a:rPr lang="en-US" dirty="0" smtClean="0"/>
              <a:t>() here?</a:t>
            </a:r>
            <a:endParaRPr lang="en-US" dirty="0"/>
          </a:p>
        </p:txBody>
      </p:sp>
      <p:sp>
        <p:nvSpPr>
          <p:cNvPr id="18637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467600" cy="3886200"/>
          </a:xfrm>
        </p:spPr>
        <p:txBody>
          <a:bodyPr/>
          <a:lstStyle/>
          <a:p>
            <a:r>
              <a:rPr lang="en-US" dirty="0" smtClean="0">
                <a:latin typeface="Constantia" charset="0"/>
              </a:rPr>
              <a:t>QUESTION: Why </a:t>
            </a:r>
            <a:r>
              <a:rPr lang="en-US" dirty="0">
                <a:latin typeface="Constantia" charset="0"/>
              </a:rPr>
              <a:t>not process all pixels the same to remove redeye</a:t>
            </a:r>
            <a:r>
              <a:rPr lang="en-US" dirty="0" smtClean="0">
                <a:latin typeface="Constantia" charset="0"/>
              </a:rPr>
              <a:t>?</a:t>
            </a:r>
          </a:p>
          <a:p>
            <a:endParaRPr lang="en-US" dirty="0" smtClean="0">
              <a:latin typeface="Constantia" charset="0"/>
            </a:endParaRPr>
          </a:p>
          <a:p>
            <a:endParaRPr lang="en-US" dirty="0" smtClean="0">
              <a:latin typeface="Constantia" charset="0"/>
            </a:endParaRPr>
          </a:p>
          <a:p>
            <a:endParaRPr lang="en-US" dirty="0" smtClean="0">
              <a:latin typeface="Constantia" charset="0"/>
            </a:endParaRPr>
          </a:p>
          <a:p>
            <a:endParaRPr lang="en-US" dirty="0" smtClean="0">
              <a:latin typeface="Constantia" charset="0"/>
            </a:endParaRPr>
          </a:p>
          <a:p>
            <a:endParaRPr lang="en-US" dirty="0" smtClean="0">
              <a:latin typeface="Constantia" charset="0"/>
            </a:endParaRPr>
          </a:p>
          <a:p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ANSWER: Just go back a couple of slides ;)</a:t>
            </a:r>
          </a:p>
          <a:p>
            <a:pPr>
              <a:buNone/>
            </a:pPr>
            <a:endParaRPr lang="en-US" dirty="0">
              <a:latin typeface="Constantia" charset="0"/>
            </a:endParaRPr>
          </a:p>
        </p:txBody>
      </p:sp>
      <p:sp>
        <p:nvSpPr>
          <p:cNvPr id="186371" name="Content Placeholder 3"/>
          <p:cNvSpPr>
            <a:spLocks noGrp="1"/>
          </p:cNvSpPr>
          <p:nvPr>
            <p:ph sz="half" idx="2"/>
          </p:nvPr>
        </p:nvSpPr>
        <p:spPr>
          <a:xfrm>
            <a:off x="1285875" y="3048000"/>
            <a:ext cx="7400925" cy="2333625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>
                <a:latin typeface="Constantia" charset="0"/>
              </a:rPr>
              <a:t>We would remove the red in her dress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dirty="0">
                <a:latin typeface="Constantia" charset="0"/>
              </a:rPr>
              <a:t>The whole picture would go red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dirty="0">
                <a:latin typeface="Constantia" charset="0"/>
              </a:rPr>
              <a:t>The whole picture would go black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dirty="0">
                <a:latin typeface="Constantia" charset="0"/>
              </a:rPr>
              <a:t>We would probably miss her eyes</a:t>
            </a:r>
          </a:p>
        </p:txBody>
      </p:sp>
    </p:spTree>
    <p:extLst>
      <p:ext uri="{BB962C8B-B14F-4D97-AF65-F5344CB8AC3E}">
        <p14:creationId xmlns:p14="http://schemas.microsoft.com/office/powerpoint/2010/main" val="38678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“</a:t>
            </a:r>
            <a:r>
              <a:rPr lang="en-US" altLang="ja-JP" dirty="0"/>
              <a:t>Fixing</a:t>
            </a:r>
            <a:r>
              <a:rPr lang="ja-JP" altLang="en-US" dirty="0"/>
              <a:t>”</a:t>
            </a:r>
            <a:r>
              <a:rPr lang="en-US" altLang="ja-JP" dirty="0"/>
              <a:t> it: Changing red to black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343400" cy="4495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dirty="0" err="1">
                <a:latin typeface="Constantia" charset="0"/>
              </a:rPr>
              <a:t>removeRedEye</a:t>
            </a:r>
            <a:r>
              <a:rPr lang="en-US" b="1" dirty="0">
                <a:latin typeface="Constantia" charset="0"/>
              </a:rPr>
              <a:t>(jenny, 109, 91, 202, 107, </a:t>
            </a:r>
            <a:r>
              <a:rPr lang="en-US" b="1" dirty="0" err="1">
                <a:latin typeface="Constantia" charset="0"/>
              </a:rPr>
              <a:t>makeColor</a:t>
            </a:r>
            <a:r>
              <a:rPr lang="en-US" b="1" dirty="0">
                <a:latin typeface="Constantia" charset="0"/>
              </a:rPr>
              <a:t>(0,0,0))</a:t>
            </a:r>
          </a:p>
          <a:p>
            <a:pPr eaLnBrk="1" hangingPunct="1"/>
            <a:r>
              <a:rPr lang="en-US" dirty="0" smtClean="0">
                <a:latin typeface="Constantia" charset="0"/>
              </a:rPr>
              <a:t>Jenny</a:t>
            </a:r>
            <a:r>
              <a:rPr lang="en-AU" dirty="0" smtClean="0">
                <a:latin typeface="Constantia" charset="0"/>
              </a:rPr>
              <a:t>’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eyes are actually not black—could fix that</a:t>
            </a:r>
          </a:p>
          <a:p>
            <a:pPr eaLnBrk="1" hangingPunct="1"/>
            <a:r>
              <a:rPr lang="en-US" dirty="0">
                <a:latin typeface="Constantia" charset="0"/>
              </a:rPr>
              <a:t>Eye are also not mono-color</a:t>
            </a:r>
          </a:p>
          <a:p>
            <a:pPr lvl="1" eaLnBrk="1" hangingPunct="1"/>
            <a:r>
              <a:rPr lang="en-US" sz="1800" dirty="0">
                <a:latin typeface="Constantia" charset="0"/>
              </a:rPr>
              <a:t>A better function would handle </a:t>
            </a:r>
            <a:r>
              <a:rPr lang="en-US" sz="1800" i="1" dirty="0">
                <a:latin typeface="Constantia" charset="0"/>
              </a:rPr>
              <a:t>gradations</a:t>
            </a:r>
            <a:r>
              <a:rPr lang="en-US" sz="1800" dirty="0">
                <a:latin typeface="Constantia" charset="0"/>
              </a:rPr>
              <a:t> of red and replace with </a:t>
            </a:r>
            <a:r>
              <a:rPr lang="en-US" sz="1800" i="1" dirty="0">
                <a:latin typeface="Constantia" charset="0"/>
              </a:rPr>
              <a:t>gradations</a:t>
            </a:r>
            <a:r>
              <a:rPr lang="en-US" sz="1800" dirty="0">
                <a:latin typeface="Constantia" charset="0"/>
              </a:rPr>
              <a:t> of the right eye color</a:t>
            </a:r>
          </a:p>
        </p:txBody>
      </p:sp>
      <p:pic>
        <p:nvPicPr>
          <p:cNvPr id="41987" name="Picture 4" descr="jenny-eye-fix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2252663"/>
            <a:ext cx="3333750" cy="3343275"/>
          </a:xfrm>
          <a:noFill/>
        </p:spPr>
      </p:pic>
    </p:spTree>
    <p:extLst>
      <p:ext uri="{BB962C8B-B14F-4D97-AF65-F5344CB8AC3E}">
        <p14:creationId xmlns:p14="http://schemas.microsoft.com/office/powerpoint/2010/main" val="311702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Replacing colors using IF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</a:t>
            </a:r>
            <a:r>
              <a:rPr lang="en-US" dirty="0" smtClean="0">
                <a:latin typeface="Constantia" charset="0"/>
              </a:rPr>
              <a:t>don</a:t>
            </a:r>
            <a:r>
              <a:rPr lang="en-AU" dirty="0" smtClean="0">
                <a:latin typeface="Constantia" charset="0"/>
              </a:rPr>
              <a:t>’</a:t>
            </a:r>
            <a:r>
              <a:rPr lang="en-US" altLang="ja-JP" dirty="0" smtClean="0">
                <a:latin typeface="Constantia" charset="0"/>
              </a:rPr>
              <a:t>t </a:t>
            </a:r>
            <a:r>
              <a:rPr lang="en-US" altLang="ja-JP" dirty="0">
                <a:latin typeface="Constantia" charset="0"/>
              </a:rPr>
              <a:t>have to do one-to-one changes or replacements of color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can use </a:t>
            </a:r>
            <a:r>
              <a:rPr lang="en-US" b="1" dirty="0">
                <a:latin typeface="Constantia" charset="0"/>
              </a:rPr>
              <a:t>if</a:t>
            </a:r>
            <a:r>
              <a:rPr lang="en-US" dirty="0">
                <a:latin typeface="Constantia" charset="0"/>
              </a:rPr>
              <a:t> to decide if we want to make a change.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could look for a range of colors, or one specific color.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could use an operation (like multiplication) to set the new color, or we can set it to a specific value.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It all depends on the effect that we </a:t>
            </a:r>
            <a:r>
              <a:rPr lang="en-US" dirty="0" smtClean="0">
                <a:latin typeface="Constantia" charset="0"/>
              </a:rPr>
              <a:t>want – and on how much you have developed your superpower! </a:t>
            </a:r>
            <a:r>
              <a:rPr lang="en-US" dirty="0" err="1" smtClean="0">
                <a:latin typeface="Constantia" charset="0"/>
                <a:sym typeface="Wingdings"/>
              </a:rPr>
              <a:t>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4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kRu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221088"/>
            <a:ext cx="3192339" cy="2394254"/>
          </a:xfrm>
          <a:prstGeom prst="rect">
            <a:avLst/>
          </a:prstGeom>
        </p:spPr>
      </p:pic>
      <p:pic>
        <p:nvPicPr>
          <p:cNvPr id="9" name="Picture 8" descr="wall-two-peopl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351" y="4269223"/>
            <a:ext cx="3334094" cy="2500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1969"/>
            <a:ext cx="3128969" cy="2209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67" y="1484784"/>
            <a:ext cx="3456384" cy="1944216"/>
          </a:xfrm>
          <a:prstGeom prst="rect">
            <a:avLst/>
          </a:prstGeom>
        </p:spPr>
      </p:pic>
      <p:pic>
        <p:nvPicPr>
          <p:cNvPr id="6" name="Picture 5" descr="jenny-r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996952"/>
            <a:ext cx="3024337" cy="268158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72200" y="1492152"/>
            <a:ext cx="2399243" cy="2656928"/>
            <a:chOff x="6372200" y="1492152"/>
            <a:chExt cx="2399243" cy="2656928"/>
          </a:xfrm>
        </p:grpSpPr>
        <p:pic>
          <p:nvPicPr>
            <p:cNvPr id="11" name="Picture 10" descr="jenny-red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2200" y="1492152"/>
              <a:ext cx="2399243" cy="1290808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 flipV="1">
              <a:off x="6372200" y="2782960"/>
              <a:ext cx="720080" cy="1294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452320" y="2782960"/>
              <a:ext cx="1319123" cy="1294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092280" y="3861048"/>
              <a:ext cx="360040" cy="288032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19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0875" y="1412776"/>
            <a:ext cx="7556500" cy="45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That’s all folks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!</a:t>
            </a:r>
            <a:endParaRPr lang="en-US" sz="2000" dirty="0">
              <a:solidFill>
                <a:srgbClr val="595959"/>
              </a:solidFill>
            </a:endParaRPr>
          </a:p>
          <a:p>
            <a:pPr marL="228600" lvl="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charset="0"/>
              <a:buChar char="n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For more information visit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hlinkClick r:id="rId2"/>
              </a:rPr>
              <a:t>http://cs.adelaide.edu.au/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More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about Computing and computing Careers, from IEEE </a:t>
            </a:r>
          </a:p>
          <a:p>
            <a:pPr marL="2286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  <a:hlinkClick r:id="rId3"/>
              </a:rPr>
              <a:t>http://www.trycomputing.org/discover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+mn-cs"/>
              <a:hlinkClick r:id="rId4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NCSS challenge - learn python online at the National CS School,  $20 registration, several weeks in August </a:t>
            </a:r>
          </a:p>
          <a:p>
            <a:pPr marL="2286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  <a:hlinkClick r:id="rId5"/>
              </a:rPr>
              <a:t>https://groklearning.com/challenge/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68" y="6453336"/>
            <a:ext cx="8493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These slides are available online: </a:t>
            </a:r>
            <a:r>
              <a:rPr lang="en-US" sz="1600" dirty="0" smtClean="0">
                <a:hlinkClick r:id="rId6"/>
              </a:rPr>
              <a:t>http://cs.adelaide.edu.au/~markus/teaching</a:t>
            </a:r>
            <a:r>
              <a:rPr lang="en-US" sz="1600" dirty="0" smtClean="0">
                <a:hlinkClick r:id="rId6"/>
              </a:rPr>
              <a:t>/outreach.html</a:t>
            </a:r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use of a matrix of pixels in representing a picture.</a:t>
            </a:r>
          </a:p>
          <a:p>
            <a:r>
              <a:rPr lang="en-US" dirty="0" smtClean="0"/>
              <a:t>To understand how to change the </a:t>
            </a:r>
            <a:r>
              <a:rPr lang="en-US" dirty="0" err="1" smtClean="0"/>
              <a:t>colour</a:t>
            </a:r>
            <a:r>
              <a:rPr lang="en-US" dirty="0" smtClean="0"/>
              <a:t> of a pixel in an image.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Our tool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Jython</a:t>
            </a:r>
            <a:r>
              <a:rPr lang="en-US" dirty="0" smtClean="0"/>
              <a:t> Environment for Students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http://code.google.com/p/mediacomp-jes/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/>
          </a:p>
          <a:p>
            <a:pPr>
              <a:lnSpc>
                <a:spcPct val="90000"/>
              </a:lnSpc>
            </a:pPr>
            <a:r>
              <a:rPr lang="en-US" dirty="0"/>
              <a:t>Everything is 0</a:t>
            </a:r>
            <a:r>
              <a:rPr lang="ja-JP" altLang="en-US" dirty="0"/>
              <a:t>’</a:t>
            </a:r>
            <a:r>
              <a:rPr lang="en-US" altLang="ja-JP" dirty="0"/>
              <a:t>s and 1</a:t>
            </a:r>
            <a:r>
              <a:rPr lang="ja-JP" altLang="en-US" dirty="0"/>
              <a:t>’</a:t>
            </a:r>
            <a:r>
              <a:rPr lang="en-US" altLang="ja-JP" dirty="0"/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Computers are exceedingly stupid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only data they understand is 0</a:t>
            </a:r>
            <a:r>
              <a:rPr lang="ja-JP" altLang="en-US" dirty="0"/>
              <a:t>’</a:t>
            </a:r>
            <a:r>
              <a:rPr lang="en-US" altLang="ja-JP" dirty="0"/>
              <a:t>s and 1</a:t>
            </a:r>
            <a:r>
              <a:rPr lang="ja-JP" altLang="en-US" dirty="0"/>
              <a:t>’</a:t>
            </a:r>
            <a:r>
              <a:rPr lang="en-US" altLang="ja-JP" dirty="0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They can only do the most simple things with those 0</a:t>
            </a:r>
            <a:r>
              <a:rPr lang="ja-JP" altLang="en-US" dirty="0"/>
              <a:t>’</a:t>
            </a:r>
            <a:r>
              <a:rPr lang="en-US" altLang="ja-JP" dirty="0"/>
              <a:t>s and 1</a:t>
            </a:r>
            <a:r>
              <a:rPr lang="ja-JP" altLang="en-US" dirty="0"/>
              <a:t>’</a:t>
            </a:r>
            <a:r>
              <a:rPr lang="en-US" altLang="ja-JP" dirty="0"/>
              <a:t>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Move this value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Add, multiply, subtract, divide these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Compare these values, and if one is less than the other, go follow this step rather than that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Done fast enough, those simple things can be amazing.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What computers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1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Key Concept: Encodings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>
                <a:latin typeface="Constantia" charset="0"/>
              </a:rPr>
              <a:t>We can </a:t>
            </a:r>
            <a:r>
              <a:rPr lang="en-US" sz="2200" i="1">
                <a:latin typeface="Constantia" charset="0"/>
              </a:rPr>
              <a:t>interpret</a:t>
            </a:r>
            <a:r>
              <a:rPr lang="en-US" sz="2200">
                <a:latin typeface="Constantia" charset="0"/>
              </a:rPr>
              <a:t> the 0</a:t>
            </a:r>
            <a:r>
              <a:rPr lang="ja-JP" altLang="en-US" sz="2200">
                <a:latin typeface="Constantia" charset="0"/>
              </a:rPr>
              <a:t>’</a:t>
            </a:r>
            <a:r>
              <a:rPr lang="en-US" altLang="ja-JP" sz="2200">
                <a:latin typeface="Constantia" charset="0"/>
              </a:rPr>
              <a:t>s and 1</a:t>
            </a:r>
            <a:r>
              <a:rPr lang="ja-JP" altLang="en-US" sz="2200">
                <a:latin typeface="Constantia" charset="0"/>
              </a:rPr>
              <a:t>’</a:t>
            </a:r>
            <a:r>
              <a:rPr lang="en-US" altLang="ja-JP" sz="2200">
                <a:latin typeface="Constantia" charset="0"/>
              </a:rPr>
              <a:t>s in computer memory any way we want.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Constantia" charset="0"/>
              </a:rPr>
              <a:t>We can treat them as numbers.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Constantia" charset="0"/>
              </a:rPr>
              <a:t>We can </a:t>
            </a:r>
            <a:r>
              <a:rPr lang="en-US" sz="1600" i="1">
                <a:latin typeface="Constantia" charset="0"/>
              </a:rPr>
              <a:t>encode</a:t>
            </a:r>
            <a:r>
              <a:rPr lang="en-US" sz="1600">
                <a:latin typeface="Constantia" charset="0"/>
              </a:rPr>
              <a:t> information in those numbers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onstantia" charset="0"/>
              </a:rPr>
              <a:t>Even the notion that the computer understands numbers is an interpretation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Constantia" charset="0"/>
              </a:rPr>
              <a:t>We encode the voltages on wires as 0</a:t>
            </a:r>
            <a:r>
              <a:rPr lang="ja-JP" altLang="en-US" sz="1600">
                <a:latin typeface="Constantia" charset="0"/>
              </a:rPr>
              <a:t>’</a:t>
            </a:r>
            <a:r>
              <a:rPr lang="en-US" altLang="ja-JP" sz="1600">
                <a:latin typeface="Constantia" charset="0"/>
              </a:rPr>
              <a:t>s and 1</a:t>
            </a:r>
            <a:r>
              <a:rPr lang="ja-JP" altLang="en-US" sz="1600">
                <a:latin typeface="Constantia" charset="0"/>
              </a:rPr>
              <a:t>’</a:t>
            </a:r>
            <a:r>
              <a:rPr lang="en-US" altLang="ja-JP" sz="1600">
                <a:latin typeface="Constantia" charset="0"/>
              </a:rPr>
              <a:t>s, </a:t>
            </a:r>
            <a:br>
              <a:rPr lang="en-US" altLang="ja-JP" sz="1600">
                <a:latin typeface="Constantia" charset="0"/>
              </a:rPr>
            </a:br>
            <a:r>
              <a:rPr lang="en-US" altLang="ja-JP" sz="1600">
                <a:latin typeface="Constantia" charset="0"/>
              </a:rPr>
              <a:t>eight of these defining a </a:t>
            </a:r>
            <a:r>
              <a:rPr lang="en-US" altLang="ja-JP" sz="1600" i="1">
                <a:latin typeface="Constantia" charset="0"/>
              </a:rPr>
              <a:t>byte</a:t>
            </a:r>
            <a:endParaRPr lang="en-US" altLang="ja-JP" sz="1600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Constantia" charset="0"/>
              </a:rPr>
              <a:t>Which we can, in turn, interpret as a decimal number </a:t>
            </a:r>
          </a:p>
        </p:txBody>
      </p:sp>
      <p:pic>
        <p:nvPicPr>
          <p:cNvPr id="317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0613" y="2890838"/>
            <a:ext cx="3533775" cy="2066925"/>
          </a:xfrm>
        </p:spPr>
      </p:pic>
    </p:spTree>
    <p:extLst>
      <p:ext uri="{BB962C8B-B14F-4D97-AF65-F5344CB8AC3E}">
        <p14:creationId xmlns:p14="http://schemas.microsoft.com/office/powerpoint/2010/main" val="4235737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We perceive light differently from how it actually is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latin typeface="Constantia" charset="0"/>
              </a:rPr>
              <a:t>Colour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is continuous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onstantia" charset="0"/>
              </a:rPr>
              <a:t>Visible light is in the wavelengths between 370 and 730 nanometers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onstantia" charset="0"/>
              </a:rPr>
              <a:t>That</a:t>
            </a:r>
            <a:r>
              <a:rPr lang="ja-JP" altLang="en-US" sz="2000" dirty="0">
                <a:latin typeface="Constantia" charset="0"/>
              </a:rPr>
              <a:t>’</a:t>
            </a:r>
            <a:r>
              <a:rPr lang="en-US" altLang="ja-JP" sz="2000" dirty="0">
                <a:latin typeface="Constantia" charset="0"/>
              </a:rPr>
              <a:t>s 0.00000037 and 0.00000073 meters</a:t>
            </a:r>
            <a:br>
              <a:rPr lang="en-US" altLang="ja-JP" sz="2000" dirty="0">
                <a:latin typeface="Constantia" charset="0"/>
              </a:rPr>
            </a:br>
            <a:endParaRPr lang="en-US" altLang="ja-JP" sz="2000" dirty="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Constantia" charset="0"/>
              </a:rPr>
              <a:t>But we </a:t>
            </a:r>
            <a:r>
              <a:rPr lang="en-US" i="1" dirty="0">
                <a:latin typeface="Constantia" charset="0"/>
              </a:rPr>
              <a:t>perceive </a:t>
            </a:r>
            <a:r>
              <a:rPr lang="en-US" dirty="0">
                <a:latin typeface="Constantia" charset="0"/>
              </a:rPr>
              <a:t>light with </a:t>
            </a:r>
            <a:r>
              <a:rPr lang="en-US" dirty="0" err="1" smtClean="0">
                <a:latin typeface="Constantia" charset="0"/>
              </a:rPr>
              <a:t>colour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sensors that peak around 425 nm (blue), 550 nm (green), and 560 nm (red).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onstantia" charset="0"/>
              </a:rPr>
              <a:t>Our brain figures out which </a:t>
            </a:r>
            <a:r>
              <a:rPr lang="en-US" sz="2000" dirty="0" err="1" smtClean="0">
                <a:latin typeface="Constantia" charset="0"/>
              </a:rPr>
              <a:t>colour</a:t>
            </a:r>
            <a:r>
              <a:rPr lang="en-US" sz="2000" dirty="0" smtClean="0">
                <a:latin typeface="Constantia" charset="0"/>
              </a:rPr>
              <a:t> </a:t>
            </a:r>
            <a:r>
              <a:rPr lang="en-US" sz="2000" dirty="0">
                <a:latin typeface="Constantia" charset="0"/>
              </a:rPr>
              <a:t>is which by figuring out how much of each kind of sensor is responding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Constantia" charset="0"/>
              </a:rPr>
              <a:t>Dogs have </a:t>
            </a:r>
            <a:r>
              <a:rPr lang="en-US" sz="2000" dirty="0">
                <a:latin typeface="Constantia" charset="0"/>
              </a:rPr>
              <a:t>only two kinds of sensors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>
                <a:latin typeface="Constantia" charset="0"/>
              </a:rPr>
              <a:t>They </a:t>
            </a:r>
            <a:r>
              <a:rPr lang="en-US" sz="1600" i="1" dirty="0">
                <a:latin typeface="Constantia" charset="0"/>
              </a:rPr>
              <a:t>do</a:t>
            </a:r>
            <a:r>
              <a:rPr lang="en-US" sz="1600" dirty="0">
                <a:latin typeface="Constantia" charset="0"/>
              </a:rPr>
              <a:t> see </a:t>
            </a:r>
            <a:r>
              <a:rPr lang="en-US" sz="1600" dirty="0" err="1" smtClean="0">
                <a:latin typeface="Constantia" charset="0"/>
              </a:rPr>
              <a:t>colour</a:t>
            </a:r>
            <a:r>
              <a:rPr lang="en-US" sz="1600" dirty="0">
                <a:latin typeface="Constantia" charset="0"/>
              </a:rPr>
              <a:t>. Just </a:t>
            </a:r>
            <a:r>
              <a:rPr lang="en-US" sz="1600" i="1" dirty="0">
                <a:latin typeface="Constantia" charset="0"/>
              </a:rPr>
              <a:t>less</a:t>
            </a:r>
            <a:r>
              <a:rPr lang="en-US" sz="1600" dirty="0">
                <a:latin typeface="Constantia" charset="0"/>
              </a:rPr>
              <a:t> </a:t>
            </a:r>
            <a:r>
              <a:rPr lang="en-US" sz="1600" dirty="0" err="1" smtClean="0">
                <a:latin typeface="Constantia" charset="0"/>
              </a:rPr>
              <a:t>colour</a:t>
            </a:r>
            <a:r>
              <a:rPr lang="en-US" sz="1600" dirty="0">
                <a:latin typeface="Constant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319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27006</TotalTime>
  <Words>3610</Words>
  <Application>Microsoft Macintosh PowerPoint</Application>
  <PresentationFormat>On-screen Show (4:3)</PresentationFormat>
  <Paragraphs>496</Paragraphs>
  <Slides>50</Slides>
  <Notes>43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Advantage</vt:lpstr>
      <vt:lpstr>Introduction to Programming   </vt:lpstr>
      <vt:lpstr>PowerPoint Presentation</vt:lpstr>
      <vt:lpstr>Computer Science</vt:lpstr>
      <vt:lpstr>Computer Science</vt:lpstr>
      <vt:lpstr>PowerPoint Presentation</vt:lpstr>
      <vt:lpstr>Goals</vt:lpstr>
      <vt:lpstr>What computers understand</vt:lpstr>
      <vt:lpstr>Key Concept: Encodings</vt:lpstr>
      <vt:lpstr>We perceive light differently from how it actually is</vt:lpstr>
      <vt:lpstr>Digitising pictures as bunches of little dots</vt:lpstr>
      <vt:lpstr>Pixels</vt:lpstr>
      <vt:lpstr>Encoding Colour</vt:lpstr>
      <vt:lpstr>In JES: showing a picture</vt:lpstr>
      <vt:lpstr>Manipulating pixels</vt:lpstr>
      <vt:lpstr>What can we do with a pixel?</vt:lpstr>
      <vt:lpstr>We can change pixels directly…</vt:lpstr>
      <vt:lpstr>Use a loop! Our first picture recipe</vt:lpstr>
      <vt:lpstr>Our first picture recipe works for any picture</vt:lpstr>
      <vt:lpstr>How do you make an omelet?</vt:lpstr>
      <vt:lpstr>Decreasing the red in a picture</vt:lpstr>
      <vt:lpstr>Use a for loop! Our first picture recipe</vt:lpstr>
      <vt:lpstr>How for loops are written</vt:lpstr>
      <vt:lpstr>What happens when a for loop is executed</vt:lpstr>
      <vt:lpstr>Let’s walk that through slowly…</vt:lpstr>
      <vt:lpstr>Now, get the pixels</vt:lpstr>
      <vt:lpstr>PowerPoint Presentation</vt:lpstr>
      <vt:lpstr>Now change the pixel</vt:lpstr>
      <vt:lpstr>Then move on to the next pixel</vt:lpstr>
      <vt:lpstr>Get its red value</vt:lpstr>
      <vt:lpstr>And change this red value</vt:lpstr>
      <vt:lpstr>And eventually, we do all pixels</vt:lpstr>
      <vt:lpstr>“Tracing/Stepping/Walking  through” the program</vt:lpstr>
      <vt:lpstr>Read it as a Recipe</vt:lpstr>
      <vt:lpstr>Introducing the function range</vt:lpstr>
      <vt:lpstr>We can use range to generate  index numbers</vt:lpstr>
      <vt:lpstr>Working the pixels by number</vt:lpstr>
      <vt:lpstr>What’s going on here?</vt:lpstr>
      <vt:lpstr>Now, the inner loop</vt:lpstr>
      <vt:lpstr>Process a pixel</vt:lpstr>
      <vt:lpstr>Next pixel</vt:lpstr>
      <vt:lpstr>Process pixel (0,1)</vt:lpstr>
      <vt:lpstr>Finally, next column</vt:lpstr>
      <vt:lpstr>There are many ways…</vt:lpstr>
      <vt:lpstr>Removing “Red Eyes”</vt:lpstr>
      <vt:lpstr>Removing Red Eye</vt:lpstr>
      <vt:lpstr>Distance between colors?</vt:lpstr>
      <vt:lpstr>What would happen if we just did getPixels() here?</vt:lpstr>
      <vt:lpstr>“Fixing” it: Changing red to black</vt:lpstr>
      <vt:lpstr>Replacing colors using IF</vt:lpstr>
      <vt:lpstr>PowerPoint Presentation</vt:lpstr>
    </vt:vector>
  </TitlesOfParts>
  <Company>University of Adelaide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 and Matlab</dc:title>
  <dc:creator>Katrina Falkner</dc:creator>
  <cp:lastModifiedBy>Markus Wagner</cp:lastModifiedBy>
  <cp:revision>171</cp:revision>
  <cp:lastPrinted>2013-02-22T03:52:48Z</cp:lastPrinted>
  <dcterms:created xsi:type="dcterms:W3CDTF">2014-08-04T06:57:46Z</dcterms:created>
  <dcterms:modified xsi:type="dcterms:W3CDTF">2015-03-29T23:35:46Z</dcterms:modified>
</cp:coreProperties>
</file>